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5" r:id="rId4"/>
  </p:sldMasterIdLst>
  <p:notesMasterIdLst>
    <p:notesMasterId r:id="rId17"/>
  </p:notesMasterIdLst>
  <p:handoutMasterIdLst>
    <p:handoutMasterId r:id="rId18"/>
  </p:handoutMasterIdLst>
  <p:sldIdLst>
    <p:sldId id="281" r:id="rId5"/>
    <p:sldId id="279" r:id="rId6"/>
    <p:sldId id="282" r:id="rId7"/>
    <p:sldId id="284" r:id="rId8"/>
    <p:sldId id="272" r:id="rId9"/>
    <p:sldId id="274" r:id="rId10"/>
    <p:sldId id="283" r:id="rId11"/>
    <p:sldId id="275" r:id="rId12"/>
    <p:sldId id="276" r:id="rId13"/>
    <p:sldId id="277" r:id="rId14"/>
    <p:sldId id="278" r:id="rId15"/>
    <p:sldId id="129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ggie Douglas" initials="MD" lastIdx="1" clrIdx="0">
    <p:extLst>
      <p:ext uri="{19B8F6BF-5375-455C-9EA6-DF929625EA0E}">
        <p15:presenceInfo xmlns:p15="http://schemas.microsoft.com/office/powerpoint/2012/main" userId="S::maggied@awcnet.org::b411c60f-65db-4412-ab2a-eaba2e1ff5ee" providerId="AD"/>
      </p:ext>
    </p:extLst>
  </p:cmAuthor>
  <p:cmAuthor id="2" name="Sheila Gall" initials="SG" lastIdx="5" clrIdx="1">
    <p:extLst>
      <p:ext uri="{19B8F6BF-5375-455C-9EA6-DF929625EA0E}">
        <p15:presenceInfo xmlns:p15="http://schemas.microsoft.com/office/powerpoint/2012/main" userId="S::sheilag@awcnet.org::3fa22b30-fa62-41ff-b7e8-43a8b1d0e9a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619E"/>
    <a:srgbClr val="3A7BC8"/>
    <a:srgbClr val="5881B0"/>
    <a:srgbClr val="6195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F9262B-383C-E6C6-1FF2-46BBA32DB047}" v="45" dt="2025-10-15T18:31:35.961"/>
    <p1510:client id="{503DB202-C505-C775-FD61-775E72FED231}" v="17" dt="2025-10-15T18:38:28.589"/>
    <p1510:client id="{8FDBE827-8211-F6C2-1793-594B456C3E28}" v="62" dt="2025-10-15T00:02:55.0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572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F1DB6B-C6C5-46EA-8684-E2B9A886F2A1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AAB0D80-4BDD-45F2-A026-B2F1AE16C978}">
      <dgm:prSet/>
      <dgm:spPr/>
      <dgm:t>
        <a:bodyPr/>
        <a:lstStyle/>
        <a:p>
          <a:r>
            <a:rPr lang="en-US" dirty="0">
              <a:latin typeface="Aptos"/>
            </a:rPr>
            <a:t>A city workgroup of city finance directors and tax managers met over the summer to review changes needed to the B&amp;O model ordinance in response to</a:t>
          </a:r>
          <a:r>
            <a:rPr lang="en-US" b="1" dirty="0">
              <a:latin typeface="Aptos"/>
            </a:rPr>
            <a:t> SB 5814</a:t>
          </a:r>
          <a:r>
            <a:rPr lang="en-US" dirty="0">
              <a:latin typeface="Aptos"/>
            </a:rPr>
            <a:t> changing the definition of certain activities from services to sales. </a:t>
          </a:r>
        </a:p>
      </dgm:t>
    </dgm:pt>
    <dgm:pt modelId="{94F25F39-36B5-4F39-8509-686BEC2C5CD4}" type="parTrans" cxnId="{EF23C9BE-1C0C-4EF8-BC34-323B137F1E9C}">
      <dgm:prSet/>
      <dgm:spPr/>
      <dgm:t>
        <a:bodyPr/>
        <a:lstStyle/>
        <a:p>
          <a:endParaRPr lang="en-US"/>
        </a:p>
      </dgm:t>
    </dgm:pt>
    <dgm:pt modelId="{0EFD2899-3D29-42AC-A0D5-FF0B3FD2D0A6}" type="sibTrans" cxnId="{EF23C9BE-1C0C-4EF8-BC34-323B137F1E9C}">
      <dgm:prSet/>
      <dgm:spPr/>
      <dgm:t>
        <a:bodyPr/>
        <a:lstStyle/>
        <a:p>
          <a:endParaRPr lang="en-US"/>
        </a:p>
      </dgm:t>
    </dgm:pt>
    <dgm:pt modelId="{CE23BEC0-054D-48E9-9623-A04C8DE370C5}">
      <dgm:prSet/>
      <dgm:spPr/>
      <dgm:t>
        <a:bodyPr/>
        <a:lstStyle/>
        <a:p>
          <a:r>
            <a:rPr lang="en-US" dirty="0">
              <a:latin typeface="Aptos"/>
            </a:rPr>
            <a:t>Now B&amp;O tax cities must adopt mandatory changes to model ordinance with same effective date: January 1, 2026.</a:t>
          </a:r>
        </a:p>
      </dgm:t>
    </dgm:pt>
    <dgm:pt modelId="{7813478F-AB69-40B6-8EF2-0B86CBC88120}" type="parTrans" cxnId="{D504C76D-4690-406E-9D34-936B9AF45BFA}">
      <dgm:prSet/>
      <dgm:spPr/>
      <dgm:t>
        <a:bodyPr/>
        <a:lstStyle/>
        <a:p>
          <a:endParaRPr lang="en-US"/>
        </a:p>
      </dgm:t>
    </dgm:pt>
    <dgm:pt modelId="{67ACC39E-02B8-4E69-8A62-1948D6B9AEA4}" type="sibTrans" cxnId="{D504C76D-4690-406E-9D34-936B9AF45BFA}">
      <dgm:prSet/>
      <dgm:spPr/>
      <dgm:t>
        <a:bodyPr/>
        <a:lstStyle/>
        <a:p>
          <a:endParaRPr lang="en-US"/>
        </a:p>
      </dgm:t>
    </dgm:pt>
    <dgm:pt modelId="{A9896B8B-3485-4D68-BA66-3BD7AFAA7C4B}">
      <dgm:prSet/>
      <dgm:spPr/>
      <dgm:t>
        <a:bodyPr/>
        <a:lstStyle/>
        <a:p>
          <a:r>
            <a:rPr lang="en-US" b="1" dirty="0">
              <a:latin typeface="Aptos"/>
            </a:rPr>
            <a:t>SB 5814</a:t>
          </a:r>
          <a:r>
            <a:rPr lang="en-US" dirty="0">
              <a:latin typeface="Aptos"/>
            </a:rPr>
            <a:t> changed the tax classification for the following services to retail sales:</a:t>
          </a:r>
        </a:p>
      </dgm:t>
    </dgm:pt>
    <dgm:pt modelId="{37603A1D-9115-42BF-9A43-315565FE3120}" type="parTrans" cxnId="{3CEBE6C3-ED72-4A87-8437-D50EE65BCAA9}">
      <dgm:prSet/>
      <dgm:spPr/>
      <dgm:t>
        <a:bodyPr/>
        <a:lstStyle/>
        <a:p>
          <a:endParaRPr lang="en-US"/>
        </a:p>
      </dgm:t>
    </dgm:pt>
    <dgm:pt modelId="{88FDC0B0-2C58-4A66-BD7F-88301D3B4DB4}" type="sibTrans" cxnId="{3CEBE6C3-ED72-4A87-8437-D50EE65BCAA9}">
      <dgm:prSet/>
      <dgm:spPr/>
      <dgm:t>
        <a:bodyPr/>
        <a:lstStyle/>
        <a:p>
          <a:endParaRPr lang="en-US"/>
        </a:p>
      </dgm:t>
    </dgm:pt>
    <dgm:pt modelId="{E545A69E-44F6-41D8-8EB5-3E690AABBD6A}">
      <dgm:prSet/>
      <dgm:spPr/>
      <dgm:t>
        <a:bodyPr/>
        <a:lstStyle/>
        <a:p>
          <a:r>
            <a:rPr lang="en-US" dirty="0">
              <a:latin typeface="Aptos"/>
            </a:rPr>
            <a:t>Advertising services;</a:t>
          </a:r>
        </a:p>
      </dgm:t>
    </dgm:pt>
    <dgm:pt modelId="{A7294587-2582-4897-A49F-723A0F858DE8}" type="parTrans" cxnId="{4CBC84B4-7482-4DC2-831D-B3E56D922568}">
      <dgm:prSet/>
      <dgm:spPr/>
      <dgm:t>
        <a:bodyPr/>
        <a:lstStyle/>
        <a:p>
          <a:endParaRPr lang="en-US"/>
        </a:p>
      </dgm:t>
    </dgm:pt>
    <dgm:pt modelId="{3D4C3F4D-6DBD-4EA8-A8B8-27ED8ACF3413}" type="sibTrans" cxnId="{4CBC84B4-7482-4DC2-831D-B3E56D922568}">
      <dgm:prSet/>
      <dgm:spPr/>
      <dgm:t>
        <a:bodyPr/>
        <a:lstStyle/>
        <a:p>
          <a:endParaRPr lang="en-US"/>
        </a:p>
      </dgm:t>
    </dgm:pt>
    <dgm:pt modelId="{4B6D4BA8-F28D-48E7-A2D3-515063E10FBE}">
      <dgm:prSet/>
      <dgm:spPr/>
      <dgm:t>
        <a:bodyPr/>
        <a:lstStyle/>
        <a:p>
          <a:r>
            <a:rPr lang="en-US" dirty="0">
              <a:latin typeface="Aptos"/>
            </a:rPr>
            <a:t>Live presentations;</a:t>
          </a:r>
        </a:p>
      </dgm:t>
    </dgm:pt>
    <dgm:pt modelId="{9256A8AD-BEA1-4ABB-9BF0-73CB5483D1B1}" type="parTrans" cxnId="{BB953A60-96CB-4A31-A50F-60B4A416011B}">
      <dgm:prSet/>
      <dgm:spPr/>
      <dgm:t>
        <a:bodyPr/>
        <a:lstStyle/>
        <a:p>
          <a:endParaRPr lang="en-US"/>
        </a:p>
      </dgm:t>
    </dgm:pt>
    <dgm:pt modelId="{B6900724-1396-4DFD-BBE5-3137F383CBBC}" type="sibTrans" cxnId="{BB953A60-96CB-4A31-A50F-60B4A416011B}">
      <dgm:prSet/>
      <dgm:spPr/>
      <dgm:t>
        <a:bodyPr/>
        <a:lstStyle/>
        <a:p>
          <a:endParaRPr lang="en-US"/>
        </a:p>
      </dgm:t>
    </dgm:pt>
    <dgm:pt modelId="{E220F48C-C804-4F70-8654-B322DE37427A}">
      <dgm:prSet/>
      <dgm:spPr/>
      <dgm:t>
        <a:bodyPr/>
        <a:lstStyle/>
        <a:p>
          <a:r>
            <a:rPr lang="en-US" dirty="0">
              <a:latin typeface="Aptos"/>
            </a:rPr>
            <a:t>Information technology services;</a:t>
          </a:r>
        </a:p>
      </dgm:t>
    </dgm:pt>
    <dgm:pt modelId="{336C5011-BD7B-45A0-B0C0-C3A9D8CE09FB}" type="parTrans" cxnId="{CD078BB6-9A84-4934-BE56-3EA670B3D729}">
      <dgm:prSet/>
      <dgm:spPr/>
      <dgm:t>
        <a:bodyPr/>
        <a:lstStyle/>
        <a:p>
          <a:endParaRPr lang="en-US"/>
        </a:p>
      </dgm:t>
    </dgm:pt>
    <dgm:pt modelId="{11926CE8-65EA-4430-8271-B1C60A676A65}" type="sibTrans" cxnId="{CD078BB6-9A84-4934-BE56-3EA670B3D729}">
      <dgm:prSet/>
      <dgm:spPr/>
      <dgm:t>
        <a:bodyPr/>
        <a:lstStyle/>
        <a:p>
          <a:endParaRPr lang="en-US"/>
        </a:p>
      </dgm:t>
    </dgm:pt>
    <dgm:pt modelId="{09D0590E-9545-41A9-AD16-7D4965D394C3}">
      <dgm:prSet/>
      <dgm:spPr/>
      <dgm:t>
        <a:bodyPr/>
        <a:lstStyle/>
        <a:p>
          <a:r>
            <a:rPr lang="en-US" dirty="0">
              <a:latin typeface="Aptos"/>
            </a:rPr>
            <a:t>Custom website development services;</a:t>
          </a:r>
        </a:p>
      </dgm:t>
    </dgm:pt>
    <dgm:pt modelId="{F6778DBC-46C8-47C4-9A1E-7583E66CFB0F}" type="parTrans" cxnId="{17ECCEFF-BDE2-4944-8D4A-8439D0E169D7}">
      <dgm:prSet/>
      <dgm:spPr/>
      <dgm:t>
        <a:bodyPr/>
        <a:lstStyle/>
        <a:p>
          <a:endParaRPr lang="en-US"/>
        </a:p>
      </dgm:t>
    </dgm:pt>
    <dgm:pt modelId="{67D4D68F-9A2D-4F40-80F7-E36D9D64294C}" type="sibTrans" cxnId="{17ECCEFF-BDE2-4944-8D4A-8439D0E169D7}">
      <dgm:prSet/>
      <dgm:spPr/>
      <dgm:t>
        <a:bodyPr/>
        <a:lstStyle/>
        <a:p>
          <a:endParaRPr lang="en-US"/>
        </a:p>
      </dgm:t>
    </dgm:pt>
    <dgm:pt modelId="{1846ADC6-F080-4DD6-84C6-4AFEBD9ADEFA}">
      <dgm:prSet/>
      <dgm:spPr/>
      <dgm:t>
        <a:bodyPr/>
        <a:lstStyle/>
        <a:p>
          <a:r>
            <a:rPr lang="en-US" dirty="0">
              <a:latin typeface="Aptos"/>
            </a:rPr>
            <a:t>Investigation, security, and armored car services;</a:t>
          </a:r>
        </a:p>
      </dgm:t>
    </dgm:pt>
    <dgm:pt modelId="{661240B9-7BCA-4840-A8EC-356FB532A2DC}" type="parTrans" cxnId="{96FF5CDD-ABD8-4F6C-81AD-002AB5401EB2}">
      <dgm:prSet/>
      <dgm:spPr/>
      <dgm:t>
        <a:bodyPr/>
        <a:lstStyle/>
        <a:p>
          <a:endParaRPr lang="en-US"/>
        </a:p>
      </dgm:t>
    </dgm:pt>
    <dgm:pt modelId="{2997EFCE-9474-4E10-8244-8F82679CC426}" type="sibTrans" cxnId="{96FF5CDD-ABD8-4F6C-81AD-002AB5401EB2}">
      <dgm:prSet/>
      <dgm:spPr/>
      <dgm:t>
        <a:bodyPr/>
        <a:lstStyle/>
        <a:p>
          <a:endParaRPr lang="en-US"/>
        </a:p>
      </dgm:t>
    </dgm:pt>
    <dgm:pt modelId="{5E13589D-A44E-494C-AD2C-A1606B2D146F}">
      <dgm:prSet/>
      <dgm:spPr/>
      <dgm:t>
        <a:bodyPr/>
        <a:lstStyle/>
        <a:p>
          <a:r>
            <a:rPr lang="en-US" dirty="0">
              <a:latin typeface="Aptos"/>
            </a:rPr>
            <a:t>Temporary staffing services; and</a:t>
          </a:r>
        </a:p>
      </dgm:t>
    </dgm:pt>
    <dgm:pt modelId="{B3B8A126-91FB-4863-9E71-B9F0E341D808}" type="parTrans" cxnId="{BF035423-1E89-4C06-AE8D-6C3BC7479CE5}">
      <dgm:prSet/>
      <dgm:spPr/>
      <dgm:t>
        <a:bodyPr/>
        <a:lstStyle/>
        <a:p>
          <a:endParaRPr lang="en-US"/>
        </a:p>
      </dgm:t>
    </dgm:pt>
    <dgm:pt modelId="{ABB394AD-1BD9-4C95-9EDB-6DCD788D9805}" type="sibTrans" cxnId="{BF035423-1E89-4C06-AE8D-6C3BC7479CE5}">
      <dgm:prSet/>
      <dgm:spPr/>
      <dgm:t>
        <a:bodyPr/>
        <a:lstStyle/>
        <a:p>
          <a:endParaRPr lang="en-US"/>
        </a:p>
      </dgm:t>
    </dgm:pt>
    <dgm:pt modelId="{865C6210-4D22-490B-8BB2-C160FD13A2A9}">
      <dgm:prSet/>
      <dgm:spPr/>
      <dgm:t>
        <a:bodyPr/>
        <a:lstStyle/>
        <a:p>
          <a:r>
            <a:rPr lang="en-US" dirty="0">
              <a:latin typeface="Aptos"/>
            </a:rPr>
            <a:t>Sales of custom software and customization of prewritten software.</a:t>
          </a:r>
        </a:p>
      </dgm:t>
    </dgm:pt>
    <dgm:pt modelId="{C9E004B3-9C04-49FD-BCC7-9602DACB1143}" type="parTrans" cxnId="{D3578260-B599-4BF5-A222-BE99FCA69F3F}">
      <dgm:prSet/>
      <dgm:spPr/>
      <dgm:t>
        <a:bodyPr/>
        <a:lstStyle/>
        <a:p>
          <a:endParaRPr lang="en-US"/>
        </a:p>
      </dgm:t>
    </dgm:pt>
    <dgm:pt modelId="{A2446BB4-E2D4-4E9E-BEB7-D70553C6BE28}" type="sibTrans" cxnId="{D3578260-B599-4BF5-A222-BE99FCA69F3F}">
      <dgm:prSet/>
      <dgm:spPr/>
      <dgm:t>
        <a:bodyPr/>
        <a:lstStyle/>
        <a:p>
          <a:endParaRPr lang="en-US"/>
        </a:p>
      </dgm:t>
    </dgm:pt>
    <dgm:pt modelId="{BA1B115E-B50D-44E0-9479-2B50A6C95CB3}">
      <dgm:prSet/>
      <dgm:spPr/>
      <dgm:t>
        <a:bodyPr/>
        <a:lstStyle/>
        <a:p>
          <a:r>
            <a:rPr lang="en-US" dirty="0">
              <a:latin typeface="Aptos"/>
            </a:rPr>
            <a:t>The workgroup decided to limit revisions to the model ordinance to changes necessary to implement the state’s changes to retail sales in </a:t>
          </a:r>
          <a:r>
            <a:rPr lang="en-US" b="1" dirty="0">
              <a:latin typeface="Aptos"/>
            </a:rPr>
            <a:t>SB 5814</a:t>
          </a:r>
          <a:r>
            <a:rPr lang="en-US" dirty="0">
              <a:latin typeface="Aptos"/>
            </a:rPr>
            <a:t>. </a:t>
          </a:r>
        </a:p>
      </dgm:t>
    </dgm:pt>
    <dgm:pt modelId="{8F3E8317-161A-4E3F-98AD-C65CDB666D08}" type="parTrans" cxnId="{FF5E180D-8C22-4F23-A4D7-C7F586E74A15}">
      <dgm:prSet/>
      <dgm:spPr/>
      <dgm:t>
        <a:bodyPr/>
        <a:lstStyle/>
        <a:p>
          <a:endParaRPr lang="en-US"/>
        </a:p>
      </dgm:t>
    </dgm:pt>
    <dgm:pt modelId="{7B4D5ED0-900E-4DFD-B2D7-617084987363}" type="sibTrans" cxnId="{FF5E180D-8C22-4F23-A4D7-C7F586E74A15}">
      <dgm:prSet/>
      <dgm:spPr/>
      <dgm:t>
        <a:bodyPr/>
        <a:lstStyle/>
        <a:p>
          <a:endParaRPr lang="en-US"/>
        </a:p>
      </dgm:t>
    </dgm:pt>
    <dgm:pt modelId="{71A90C5A-B938-4E0F-B92D-0EF47939EBDA}" type="pres">
      <dgm:prSet presAssocID="{DCF1DB6B-C6C5-46EA-8684-E2B9A886F2A1}" presName="linear" presStyleCnt="0">
        <dgm:presLayoutVars>
          <dgm:animLvl val="lvl"/>
          <dgm:resizeHandles val="exact"/>
        </dgm:presLayoutVars>
      </dgm:prSet>
      <dgm:spPr/>
    </dgm:pt>
    <dgm:pt modelId="{8FD77F11-FD0B-4894-9890-B5447B719717}" type="pres">
      <dgm:prSet presAssocID="{2AAB0D80-4BDD-45F2-A026-B2F1AE16C978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72E06C17-76F2-4C59-A87F-8AD9C9EB1FA3}" type="pres">
      <dgm:prSet presAssocID="{0EFD2899-3D29-42AC-A0D5-FF0B3FD2D0A6}" presName="spacer" presStyleCnt="0"/>
      <dgm:spPr/>
    </dgm:pt>
    <dgm:pt modelId="{968E3201-F9B2-4157-B3AD-33940A4B7D42}" type="pres">
      <dgm:prSet presAssocID="{CE23BEC0-054D-48E9-9623-A04C8DE370C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FAA3C89-DDA5-46DD-951A-868FC2E79A3A}" type="pres">
      <dgm:prSet presAssocID="{67ACC39E-02B8-4E69-8A62-1948D6B9AEA4}" presName="spacer" presStyleCnt="0"/>
      <dgm:spPr/>
    </dgm:pt>
    <dgm:pt modelId="{6247DE90-4DD0-4AC4-8F68-DA18335CEFD9}" type="pres">
      <dgm:prSet presAssocID="{A9896B8B-3485-4D68-BA66-3BD7AFAA7C4B}" presName="parentText" presStyleLbl="node1" presStyleIdx="2" presStyleCnt="4" custLinFactNeighborY="48050">
        <dgm:presLayoutVars>
          <dgm:chMax val="0"/>
          <dgm:bulletEnabled val="1"/>
        </dgm:presLayoutVars>
      </dgm:prSet>
      <dgm:spPr/>
    </dgm:pt>
    <dgm:pt modelId="{9A8BB739-8ED2-4B83-AD30-1A0CBAC32944}" type="pres">
      <dgm:prSet presAssocID="{A9896B8B-3485-4D68-BA66-3BD7AFAA7C4B}" presName="childText" presStyleLbl="revTx" presStyleIdx="0" presStyleCnt="1" custLinFactY="9461" custLinFactNeighborY="100000">
        <dgm:presLayoutVars>
          <dgm:bulletEnabled val="1"/>
        </dgm:presLayoutVars>
      </dgm:prSet>
      <dgm:spPr/>
    </dgm:pt>
    <dgm:pt modelId="{FC2315A6-8804-4AC6-A903-EB966D2DE947}" type="pres">
      <dgm:prSet presAssocID="{BA1B115E-B50D-44E0-9479-2B50A6C95CB3}" presName="parentText" presStyleLbl="node1" presStyleIdx="3" presStyleCnt="4" custLinFactY="-99522" custLinFactNeighborY="-100000">
        <dgm:presLayoutVars>
          <dgm:chMax val="0"/>
          <dgm:bulletEnabled val="1"/>
        </dgm:presLayoutVars>
      </dgm:prSet>
      <dgm:spPr/>
    </dgm:pt>
  </dgm:ptLst>
  <dgm:cxnLst>
    <dgm:cxn modelId="{6FE48D03-6119-4E44-9BA9-2AC6ACD5E274}" type="presOf" srcId="{865C6210-4D22-490B-8BB2-C160FD13A2A9}" destId="{9A8BB739-8ED2-4B83-AD30-1A0CBAC32944}" srcOrd="0" destOrd="6" presId="urn:microsoft.com/office/officeart/2005/8/layout/vList2"/>
    <dgm:cxn modelId="{FF5E180D-8C22-4F23-A4D7-C7F586E74A15}" srcId="{DCF1DB6B-C6C5-46EA-8684-E2B9A886F2A1}" destId="{BA1B115E-B50D-44E0-9479-2B50A6C95CB3}" srcOrd="3" destOrd="0" parTransId="{8F3E8317-161A-4E3F-98AD-C65CDB666D08}" sibTransId="{7B4D5ED0-900E-4DFD-B2D7-617084987363}"/>
    <dgm:cxn modelId="{12B4640D-9415-4500-85F1-B72EB9E1FE1B}" type="presOf" srcId="{CE23BEC0-054D-48E9-9623-A04C8DE370C5}" destId="{968E3201-F9B2-4157-B3AD-33940A4B7D42}" srcOrd="0" destOrd="0" presId="urn:microsoft.com/office/officeart/2005/8/layout/vList2"/>
    <dgm:cxn modelId="{85DC0C0E-1DA5-4532-A12C-B278DB7985A1}" type="presOf" srcId="{09D0590E-9545-41A9-AD16-7D4965D394C3}" destId="{9A8BB739-8ED2-4B83-AD30-1A0CBAC32944}" srcOrd="0" destOrd="3" presId="urn:microsoft.com/office/officeart/2005/8/layout/vList2"/>
    <dgm:cxn modelId="{BF035423-1E89-4C06-AE8D-6C3BC7479CE5}" srcId="{A9896B8B-3485-4D68-BA66-3BD7AFAA7C4B}" destId="{5E13589D-A44E-494C-AD2C-A1606B2D146F}" srcOrd="5" destOrd="0" parTransId="{B3B8A126-91FB-4863-9E71-B9F0E341D808}" sibTransId="{ABB394AD-1BD9-4C95-9EDB-6DCD788D9805}"/>
    <dgm:cxn modelId="{9CEAAA29-C0E1-41F6-8C34-E61CB7AAD146}" type="presOf" srcId="{BA1B115E-B50D-44E0-9479-2B50A6C95CB3}" destId="{FC2315A6-8804-4AC6-A903-EB966D2DE947}" srcOrd="0" destOrd="0" presId="urn:microsoft.com/office/officeart/2005/8/layout/vList2"/>
    <dgm:cxn modelId="{BB953A60-96CB-4A31-A50F-60B4A416011B}" srcId="{A9896B8B-3485-4D68-BA66-3BD7AFAA7C4B}" destId="{4B6D4BA8-F28D-48E7-A2D3-515063E10FBE}" srcOrd="1" destOrd="0" parTransId="{9256A8AD-BEA1-4ABB-9BF0-73CB5483D1B1}" sibTransId="{B6900724-1396-4DFD-BBE5-3137F383CBBC}"/>
    <dgm:cxn modelId="{D3578260-B599-4BF5-A222-BE99FCA69F3F}" srcId="{A9896B8B-3485-4D68-BA66-3BD7AFAA7C4B}" destId="{865C6210-4D22-490B-8BB2-C160FD13A2A9}" srcOrd="6" destOrd="0" parTransId="{C9E004B3-9C04-49FD-BCC7-9602DACB1143}" sibTransId="{A2446BB4-E2D4-4E9E-BEB7-D70553C6BE28}"/>
    <dgm:cxn modelId="{D504C76D-4690-406E-9D34-936B9AF45BFA}" srcId="{DCF1DB6B-C6C5-46EA-8684-E2B9A886F2A1}" destId="{CE23BEC0-054D-48E9-9623-A04C8DE370C5}" srcOrd="1" destOrd="0" parTransId="{7813478F-AB69-40B6-8EF2-0B86CBC88120}" sibTransId="{67ACC39E-02B8-4E69-8A62-1948D6B9AEA4}"/>
    <dgm:cxn modelId="{E5BF3F73-FEDD-41E3-9941-96EBB4C84592}" type="presOf" srcId="{2AAB0D80-4BDD-45F2-A026-B2F1AE16C978}" destId="{8FD77F11-FD0B-4894-9890-B5447B719717}" srcOrd="0" destOrd="0" presId="urn:microsoft.com/office/officeart/2005/8/layout/vList2"/>
    <dgm:cxn modelId="{A691F980-6A35-414C-9A7E-0AE58DB688E7}" type="presOf" srcId="{4B6D4BA8-F28D-48E7-A2D3-515063E10FBE}" destId="{9A8BB739-8ED2-4B83-AD30-1A0CBAC32944}" srcOrd="0" destOrd="1" presId="urn:microsoft.com/office/officeart/2005/8/layout/vList2"/>
    <dgm:cxn modelId="{390BFB84-E3E6-4185-9FA9-D8741323BB02}" type="presOf" srcId="{A9896B8B-3485-4D68-BA66-3BD7AFAA7C4B}" destId="{6247DE90-4DD0-4AC4-8F68-DA18335CEFD9}" srcOrd="0" destOrd="0" presId="urn:microsoft.com/office/officeart/2005/8/layout/vList2"/>
    <dgm:cxn modelId="{57B6C885-C210-4ACE-9F1D-4FDC04F33983}" type="presOf" srcId="{1846ADC6-F080-4DD6-84C6-4AFEBD9ADEFA}" destId="{9A8BB739-8ED2-4B83-AD30-1A0CBAC32944}" srcOrd="0" destOrd="4" presId="urn:microsoft.com/office/officeart/2005/8/layout/vList2"/>
    <dgm:cxn modelId="{16BB23B0-E557-488E-95EC-7F1A2574B44B}" type="presOf" srcId="{DCF1DB6B-C6C5-46EA-8684-E2B9A886F2A1}" destId="{71A90C5A-B938-4E0F-B92D-0EF47939EBDA}" srcOrd="0" destOrd="0" presId="urn:microsoft.com/office/officeart/2005/8/layout/vList2"/>
    <dgm:cxn modelId="{4CBC84B4-7482-4DC2-831D-B3E56D922568}" srcId="{A9896B8B-3485-4D68-BA66-3BD7AFAA7C4B}" destId="{E545A69E-44F6-41D8-8EB5-3E690AABBD6A}" srcOrd="0" destOrd="0" parTransId="{A7294587-2582-4897-A49F-723A0F858DE8}" sibTransId="{3D4C3F4D-6DBD-4EA8-A8B8-27ED8ACF3413}"/>
    <dgm:cxn modelId="{28EF17B5-945C-4325-846E-567EEA171DDA}" type="presOf" srcId="{E220F48C-C804-4F70-8654-B322DE37427A}" destId="{9A8BB739-8ED2-4B83-AD30-1A0CBAC32944}" srcOrd="0" destOrd="2" presId="urn:microsoft.com/office/officeart/2005/8/layout/vList2"/>
    <dgm:cxn modelId="{CD078BB6-9A84-4934-BE56-3EA670B3D729}" srcId="{A9896B8B-3485-4D68-BA66-3BD7AFAA7C4B}" destId="{E220F48C-C804-4F70-8654-B322DE37427A}" srcOrd="2" destOrd="0" parTransId="{336C5011-BD7B-45A0-B0C0-C3A9D8CE09FB}" sibTransId="{11926CE8-65EA-4430-8271-B1C60A676A65}"/>
    <dgm:cxn modelId="{EF23C9BE-1C0C-4EF8-BC34-323B137F1E9C}" srcId="{DCF1DB6B-C6C5-46EA-8684-E2B9A886F2A1}" destId="{2AAB0D80-4BDD-45F2-A026-B2F1AE16C978}" srcOrd="0" destOrd="0" parTransId="{94F25F39-36B5-4F39-8509-686BEC2C5CD4}" sibTransId="{0EFD2899-3D29-42AC-A0D5-FF0B3FD2D0A6}"/>
    <dgm:cxn modelId="{3CEBE6C3-ED72-4A87-8437-D50EE65BCAA9}" srcId="{DCF1DB6B-C6C5-46EA-8684-E2B9A886F2A1}" destId="{A9896B8B-3485-4D68-BA66-3BD7AFAA7C4B}" srcOrd="2" destOrd="0" parTransId="{37603A1D-9115-42BF-9A43-315565FE3120}" sibTransId="{88FDC0B0-2C58-4A66-BD7F-88301D3B4DB4}"/>
    <dgm:cxn modelId="{FA8B46C9-0582-4423-8A28-76C5E547F833}" type="presOf" srcId="{E545A69E-44F6-41D8-8EB5-3E690AABBD6A}" destId="{9A8BB739-8ED2-4B83-AD30-1A0CBAC32944}" srcOrd="0" destOrd="0" presId="urn:microsoft.com/office/officeart/2005/8/layout/vList2"/>
    <dgm:cxn modelId="{96FF5CDD-ABD8-4F6C-81AD-002AB5401EB2}" srcId="{A9896B8B-3485-4D68-BA66-3BD7AFAA7C4B}" destId="{1846ADC6-F080-4DD6-84C6-4AFEBD9ADEFA}" srcOrd="4" destOrd="0" parTransId="{661240B9-7BCA-4840-A8EC-356FB532A2DC}" sibTransId="{2997EFCE-9474-4E10-8244-8F82679CC426}"/>
    <dgm:cxn modelId="{1AE67DE1-090E-478A-8C06-DA597A260086}" type="presOf" srcId="{5E13589D-A44E-494C-AD2C-A1606B2D146F}" destId="{9A8BB739-8ED2-4B83-AD30-1A0CBAC32944}" srcOrd="0" destOrd="5" presId="urn:microsoft.com/office/officeart/2005/8/layout/vList2"/>
    <dgm:cxn modelId="{17ECCEFF-BDE2-4944-8D4A-8439D0E169D7}" srcId="{A9896B8B-3485-4D68-BA66-3BD7AFAA7C4B}" destId="{09D0590E-9545-41A9-AD16-7D4965D394C3}" srcOrd="3" destOrd="0" parTransId="{F6778DBC-46C8-47C4-9A1E-7583E66CFB0F}" sibTransId="{67D4D68F-9A2D-4F40-80F7-E36D9D64294C}"/>
    <dgm:cxn modelId="{6D2ACC66-0303-4284-BF3C-011CFEA31697}" type="presParOf" srcId="{71A90C5A-B938-4E0F-B92D-0EF47939EBDA}" destId="{8FD77F11-FD0B-4894-9890-B5447B719717}" srcOrd="0" destOrd="0" presId="urn:microsoft.com/office/officeart/2005/8/layout/vList2"/>
    <dgm:cxn modelId="{08704122-0992-4EF5-9E83-BCC36026BDFC}" type="presParOf" srcId="{71A90C5A-B938-4E0F-B92D-0EF47939EBDA}" destId="{72E06C17-76F2-4C59-A87F-8AD9C9EB1FA3}" srcOrd="1" destOrd="0" presId="urn:microsoft.com/office/officeart/2005/8/layout/vList2"/>
    <dgm:cxn modelId="{9724AD58-0365-44C2-9C51-9DCDE2674914}" type="presParOf" srcId="{71A90C5A-B938-4E0F-B92D-0EF47939EBDA}" destId="{968E3201-F9B2-4157-B3AD-33940A4B7D42}" srcOrd="2" destOrd="0" presId="urn:microsoft.com/office/officeart/2005/8/layout/vList2"/>
    <dgm:cxn modelId="{072DACFB-0A42-44FB-A6E2-51B07612137A}" type="presParOf" srcId="{71A90C5A-B938-4E0F-B92D-0EF47939EBDA}" destId="{3FAA3C89-DDA5-46DD-951A-868FC2E79A3A}" srcOrd="3" destOrd="0" presId="urn:microsoft.com/office/officeart/2005/8/layout/vList2"/>
    <dgm:cxn modelId="{31E30B30-2793-4E39-B3EC-E52AC46E2CFA}" type="presParOf" srcId="{71A90C5A-B938-4E0F-B92D-0EF47939EBDA}" destId="{6247DE90-4DD0-4AC4-8F68-DA18335CEFD9}" srcOrd="4" destOrd="0" presId="urn:microsoft.com/office/officeart/2005/8/layout/vList2"/>
    <dgm:cxn modelId="{F06E474A-D759-484E-8C5B-69DBE467D32D}" type="presParOf" srcId="{71A90C5A-B938-4E0F-B92D-0EF47939EBDA}" destId="{9A8BB739-8ED2-4B83-AD30-1A0CBAC32944}" srcOrd="5" destOrd="0" presId="urn:microsoft.com/office/officeart/2005/8/layout/vList2"/>
    <dgm:cxn modelId="{3933AE91-1911-40CC-A188-B5A61060A955}" type="presParOf" srcId="{71A90C5A-B938-4E0F-B92D-0EF47939EBDA}" destId="{FC2315A6-8804-4AC6-A903-EB966D2DE94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8CE119C-4A33-4439-840F-C7655CF752D5}" type="doc">
      <dgm:prSet loTypeId="urn:microsoft.com/office/officeart/2017/3/layout/DropPinTimeline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02A7A83-F9AF-4250-A02F-BAE2196C4605}">
      <dgm:prSet/>
      <dgm:spPr/>
      <dgm:t>
        <a:bodyPr/>
        <a:lstStyle/>
        <a:p>
          <a:pPr algn="l">
            <a:lnSpc>
              <a:spcPct val="90000"/>
            </a:lnSpc>
            <a:defRPr b="1"/>
          </a:pPr>
          <a:r>
            <a:rPr lang="en-US" sz="1500" dirty="0">
              <a:latin typeface="Calibri" panose="020F0502020204030204"/>
              <a:ea typeface="+mn-ea"/>
              <a:cs typeface="+mn-cs"/>
            </a:rPr>
            <a:t>2000</a:t>
          </a:r>
        </a:p>
      </dgm:t>
    </dgm:pt>
    <dgm:pt modelId="{BE5F776A-43A1-422A-A64D-6F10B32BD156}" type="parTrans" cxnId="{6D80B56A-11DD-4904-B28A-DEF6268FA934}">
      <dgm:prSet/>
      <dgm:spPr/>
      <dgm:t>
        <a:bodyPr/>
        <a:lstStyle/>
        <a:p>
          <a:endParaRPr lang="en-US"/>
        </a:p>
      </dgm:t>
    </dgm:pt>
    <dgm:pt modelId="{51FAFD03-885D-4C43-9015-D755223BABE9}" type="sibTrans" cxnId="{6D80B56A-11DD-4904-B28A-DEF6268FA934}">
      <dgm:prSet/>
      <dgm:spPr/>
      <dgm:t>
        <a:bodyPr/>
        <a:lstStyle/>
        <a:p>
          <a:endParaRPr lang="en-US"/>
        </a:p>
      </dgm:t>
    </dgm:pt>
    <dgm:pt modelId="{72F4BEDD-927A-499E-AED2-C20E94F2FC13}">
      <dgm:prSet/>
      <dgm:spPr/>
      <dgm:t>
        <a:bodyPr/>
        <a:lstStyle/>
        <a:p>
          <a:pPr algn="l">
            <a:lnSpc>
              <a:spcPct val="90000"/>
            </a:lnSpc>
          </a:pPr>
          <a:r>
            <a:rPr lang="en-US" sz="1100" dirty="0">
              <a:latin typeface="Calibri" panose="020F0502020204030204"/>
              <a:ea typeface="+mn-ea"/>
              <a:cs typeface="+mn-cs"/>
            </a:rPr>
            <a:t>After several years of task forces and proposed legislation, cities voluntarily created B&amp;O Tax Model Ordinance</a:t>
          </a:r>
        </a:p>
      </dgm:t>
    </dgm:pt>
    <dgm:pt modelId="{FD03EB14-3EAD-4BBA-8E74-A01EB10AFFAF}" type="parTrans" cxnId="{08155372-818A-47FD-A218-8B434C1299D9}">
      <dgm:prSet/>
      <dgm:spPr/>
      <dgm:t>
        <a:bodyPr/>
        <a:lstStyle/>
        <a:p>
          <a:endParaRPr lang="en-US"/>
        </a:p>
      </dgm:t>
    </dgm:pt>
    <dgm:pt modelId="{8056F59B-C3A0-489C-8F83-0EE4D714F370}" type="sibTrans" cxnId="{08155372-818A-47FD-A218-8B434C1299D9}">
      <dgm:prSet/>
      <dgm:spPr/>
      <dgm:t>
        <a:bodyPr/>
        <a:lstStyle/>
        <a:p>
          <a:endParaRPr lang="en-US"/>
        </a:p>
      </dgm:t>
    </dgm:pt>
    <dgm:pt modelId="{60FB4D91-6F83-4450-82D0-07D050721A9E}">
      <dgm:prSet/>
      <dgm:spPr/>
      <dgm:t>
        <a:bodyPr/>
        <a:lstStyle/>
        <a:p>
          <a:pPr algn="l">
            <a:lnSpc>
              <a:spcPct val="90000"/>
            </a:lnSpc>
            <a:defRPr b="1"/>
          </a:pPr>
          <a:r>
            <a:rPr lang="en-US" sz="1500" dirty="0">
              <a:latin typeface="Calibri" panose="020F0502020204030204"/>
              <a:ea typeface="+mn-ea"/>
              <a:cs typeface="+mn-cs"/>
            </a:rPr>
            <a:t>2003</a:t>
          </a:r>
        </a:p>
      </dgm:t>
    </dgm:pt>
    <dgm:pt modelId="{85D0A893-99F3-40E5-9B0B-00E36E6F6D3F}" type="parTrans" cxnId="{1A4C49DB-339C-41BB-ABED-7435CE66F3B3}">
      <dgm:prSet/>
      <dgm:spPr/>
      <dgm:t>
        <a:bodyPr/>
        <a:lstStyle/>
        <a:p>
          <a:endParaRPr lang="en-US"/>
        </a:p>
      </dgm:t>
    </dgm:pt>
    <dgm:pt modelId="{6EC87126-FBC0-4EBD-9882-D71B11F9C4CE}" type="sibTrans" cxnId="{1A4C49DB-339C-41BB-ABED-7435CE66F3B3}">
      <dgm:prSet/>
      <dgm:spPr/>
      <dgm:t>
        <a:bodyPr/>
        <a:lstStyle/>
        <a:p>
          <a:endParaRPr lang="en-US"/>
        </a:p>
      </dgm:t>
    </dgm:pt>
    <dgm:pt modelId="{767CF52F-9FD1-43ED-9BAA-70720631CC9B}">
      <dgm:prSet/>
      <dgm:spPr/>
      <dgm:t>
        <a:bodyPr/>
        <a:lstStyle/>
        <a:p>
          <a:pPr algn="l">
            <a:lnSpc>
              <a:spcPct val="90000"/>
            </a:lnSpc>
          </a:pPr>
          <a:r>
            <a:rPr lang="en-US" sz="1100" dirty="0">
              <a:latin typeface="Calibri" panose="020F0502020204030204"/>
              <a:ea typeface="+mn-ea"/>
              <a:cs typeface="+mn-cs"/>
            </a:rPr>
            <a:t>EHB 2030 required city model ordinance to be implemented by 12/31/2004</a:t>
          </a:r>
        </a:p>
      </dgm:t>
    </dgm:pt>
    <dgm:pt modelId="{6C03D8C1-C3B0-4187-96B0-9A0D4CA9BAB9}" type="parTrans" cxnId="{096254B9-CE6F-4B10-9768-387F17499948}">
      <dgm:prSet/>
      <dgm:spPr/>
      <dgm:t>
        <a:bodyPr/>
        <a:lstStyle/>
        <a:p>
          <a:endParaRPr lang="en-US"/>
        </a:p>
      </dgm:t>
    </dgm:pt>
    <dgm:pt modelId="{D1900BF8-AAF1-4495-BF72-06D79A06BE3F}" type="sibTrans" cxnId="{096254B9-CE6F-4B10-9768-387F17499948}">
      <dgm:prSet/>
      <dgm:spPr/>
      <dgm:t>
        <a:bodyPr/>
        <a:lstStyle/>
        <a:p>
          <a:endParaRPr lang="en-US"/>
        </a:p>
      </dgm:t>
    </dgm:pt>
    <dgm:pt modelId="{61F86CD3-C77F-4609-8A95-14DE4456505A}">
      <dgm:prSet/>
      <dgm:spPr/>
      <dgm:t>
        <a:bodyPr/>
        <a:lstStyle/>
        <a:p>
          <a:pPr algn="l">
            <a:lnSpc>
              <a:spcPct val="90000"/>
            </a:lnSpc>
            <a:defRPr b="1"/>
          </a:pPr>
          <a:r>
            <a:rPr lang="en-US" sz="1500" dirty="0">
              <a:latin typeface="Calibri" panose="020F0502020204030204"/>
              <a:ea typeface="+mn-ea"/>
              <a:cs typeface="+mn-cs"/>
            </a:rPr>
            <a:t>2008</a:t>
          </a:r>
        </a:p>
      </dgm:t>
    </dgm:pt>
    <dgm:pt modelId="{3B6D3DBD-0C71-4A11-A1C2-0DE336A21B0D}" type="parTrans" cxnId="{88FCCAE2-38B6-4820-8882-02641FF1C986}">
      <dgm:prSet/>
      <dgm:spPr/>
      <dgm:t>
        <a:bodyPr/>
        <a:lstStyle/>
        <a:p>
          <a:endParaRPr lang="en-US"/>
        </a:p>
      </dgm:t>
    </dgm:pt>
    <dgm:pt modelId="{86F9071A-F2A1-45EA-B3DA-55D2053DA090}" type="sibTrans" cxnId="{88FCCAE2-38B6-4820-8882-02641FF1C986}">
      <dgm:prSet/>
      <dgm:spPr/>
      <dgm:t>
        <a:bodyPr/>
        <a:lstStyle/>
        <a:p>
          <a:endParaRPr lang="en-US"/>
        </a:p>
      </dgm:t>
    </dgm:pt>
    <dgm:pt modelId="{B1EE2CA1-B301-4737-B355-026668A1B78C}">
      <dgm:prSet/>
      <dgm:spPr/>
      <dgm:t>
        <a:bodyPr/>
        <a:lstStyle/>
        <a:p>
          <a:pPr algn="l">
            <a:lnSpc>
              <a:spcPct val="90000"/>
            </a:lnSpc>
          </a:pPr>
          <a:r>
            <a:rPr lang="en-US" sz="1100" dirty="0">
              <a:latin typeface="Calibri" panose="020F0502020204030204"/>
              <a:ea typeface="+mn-ea"/>
              <a:cs typeface="+mn-cs"/>
            </a:rPr>
            <a:t>Service income allocation and apportionment provisions effective</a:t>
          </a:r>
        </a:p>
      </dgm:t>
    </dgm:pt>
    <dgm:pt modelId="{4D1DAF87-0391-4077-96D6-67B0FB8E26C6}" type="parTrans" cxnId="{DA532812-0FF5-455A-AF9E-9980FD57219C}">
      <dgm:prSet/>
      <dgm:spPr/>
      <dgm:t>
        <a:bodyPr/>
        <a:lstStyle/>
        <a:p>
          <a:endParaRPr lang="en-US"/>
        </a:p>
      </dgm:t>
    </dgm:pt>
    <dgm:pt modelId="{23A10B5B-DAA3-4323-8BFF-F5618DEEB318}" type="sibTrans" cxnId="{DA532812-0FF5-455A-AF9E-9980FD57219C}">
      <dgm:prSet/>
      <dgm:spPr/>
      <dgm:t>
        <a:bodyPr/>
        <a:lstStyle/>
        <a:p>
          <a:endParaRPr lang="en-US"/>
        </a:p>
      </dgm:t>
    </dgm:pt>
    <dgm:pt modelId="{99B32051-8151-4B99-B496-E5A05EBB3749}">
      <dgm:prSet/>
      <dgm:spPr/>
      <dgm:t>
        <a:bodyPr/>
        <a:lstStyle/>
        <a:p>
          <a:pPr algn="l">
            <a:lnSpc>
              <a:spcPct val="90000"/>
            </a:lnSpc>
            <a:defRPr b="1"/>
          </a:pPr>
          <a:r>
            <a:rPr lang="en-US" sz="1500" dirty="0">
              <a:latin typeface="Calibri" panose="020F0502020204030204"/>
              <a:ea typeface="+mn-ea"/>
              <a:cs typeface="+mn-cs"/>
            </a:rPr>
            <a:t>2011</a:t>
          </a:r>
        </a:p>
      </dgm:t>
    </dgm:pt>
    <dgm:pt modelId="{CC0D9A33-4B2B-427A-A2C8-BC7388CDE45F}" type="parTrans" cxnId="{256068C2-B086-47A5-9A5E-560800C1924B}">
      <dgm:prSet/>
      <dgm:spPr/>
      <dgm:t>
        <a:bodyPr/>
        <a:lstStyle/>
        <a:p>
          <a:endParaRPr lang="en-US"/>
        </a:p>
      </dgm:t>
    </dgm:pt>
    <dgm:pt modelId="{19D4B27C-A9C5-4E82-8F2B-8596850CE998}" type="sibTrans" cxnId="{256068C2-B086-47A5-9A5E-560800C1924B}">
      <dgm:prSet/>
      <dgm:spPr/>
      <dgm:t>
        <a:bodyPr/>
        <a:lstStyle/>
        <a:p>
          <a:endParaRPr lang="en-US"/>
        </a:p>
      </dgm:t>
    </dgm:pt>
    <dgm:pt modelId="{C233ABFF-B07E-4098-BC92-B887F08744EE}">
      <dgm:prSet/>
      <dgm:spPr/>
      <dgm:t>
        <a:bodyPr/>
        <a:lstStyle/>
        <a:p>
          <a:pPr algn="l">
            <a:lnSpc>
              <a:spcPct val="90000"/>
            </a:lnSpc>
          </a:pPr>
          <a:r>
            <a:rPr lang="en-US" sz="1100" dirty="0">
              <a:latin typeface="Calibri" panose="020F0502020204030204"/>
              <a:ea typeface="+mn-ea"/>
              <a:cs typeface="+mn-cs"/>
            </a:rPr>
            <a:t>DOR Report to the Governor on Small Business Tax Simplification</a:t>
          </a:r>
        </a:p>
      </dgm:t>
    </dgm:pt>
    <dgm:pt modelId="{57DA630D-0A83-4BEE-BA2B-A128245628E4}" type="parTrans" cxnId="{C95B0948-A0D4-4F2A-9A2D-8FC2E839D3A1}">
      <dgm:prSet/>
      <dgm:spPr/>
      <dgm:t>
        <a:bodyPr/>
        <a:lstStyle/>
        <a:p>
          <a:endParaRPr lang="en-US"/>
        </a:p>
      </dgm:t>
    </dgm:pt>
    <dgm:pt modelId="{5FC42B22-41C2-49CF-98D5-003D15AF1035}" type="sibTrans" cxnId="{C95B0948-A0D4-4F2A-9A2D-8FC2E839D3A1}">
      <dgm:prSet/>
      <dgm:spPr/>
      <dgm:t>
        <a:bodyPr/>
        <a:lstStyle/>
        <a:p>
          <a:endParaRPr lang="en-US"/>
        </a:p>
      </dgm:t>
    </dgm:pt>
    <dgm:pt modelId="{E3DDA7AD-EC92-46D2-91C9-CA5A27764757}">
      <dgm:prSet/>
      <dgm:spPr/>
      <dgm:t>
        <a:bodyPr/>
        <a:lstStyle/>
        <a:p>
          <a:pPr algn="l">
            <a:lnSpc>
              <a:spcPct val="90000"/>
            </a:lnSpc>
            <a:defRPr b="1"/>
          </a:pPr>
          <a:r>
            <a:rPr lang="en-US" sz="1500" dirty="0">
              <a:latin typeface="Calibri" panose="020F0502020204030204"/>
              <a:ea typeface="+mn-ea"/>
              <a:cs typeface="+mn-cs"/>
            </a:rPr>
            <a:t>2012</a:t>
          </a:r>
        </a:p>
      </dgm:t>
    </dgm:pt>
    <dgm:pt modelId="{2106702A-92FC-4EBF-87B1-86DC7BB8CA6F}" type="parTrans" cxnId="{865EE92C-01E3-4345-B72E-1B124C85DB35}">
      <dgm:prSet/>
      <dgm:spPr/>
      <dgm:t>
        <a:bodyPr/>
        <a:lstStyle/>
        <a:p>
          <a:endParaRPr lang="en-US"/>
        </a:p>
      </dgm:t>
    </dgm:pt>
    <dgm:pt modelId="{17A60778-C336-4546-8020-104512DC4771}" type="sibTrans" cxnId="{865EE92C-01E3-4345-B72E-1B124C85DB35}">
      <dgm:prSet/>
      <dgm:spPr/>
      <dgm:t>
        <a:bodyPr/>
        <a:lstStyle/>
        <a:p>
          <a:endParaRPr lang="en-US"/>
        </a:p>
      </dgm:t>
    </dgm:pt>
    <dgm:pt modelId="{7A73D728-BEBE-4210-A612-90EB19AB7F2D}">
      <dgm:prSet/>
      <dgm:spPr/>
      <dgm:t>
        <a:bodyPr/>
        <a:lstStyle/>
        <a:p>
          <a:pPr algn="l">
            <a:lnSpc>
              <a:spcPct val="90000"/>
            </a:lnSpc>
          </a:pPr>
          <a:r>
            <a:rPr lang="en-US" sz="1100" dirty="0">
              <a:latin typeface="Calibri" panose="020F0502020204030204"/>
              <a:ea typeface="+mn-ea"/>
              <a:cs typeface="+mn-cs"/>
            </a:rPr>
            <a:t>Proposed legislation to require DOR administration of city licenses and B&amp;O taxes</a:t>
          </a:r>
        </a:p>
      </dgm:t>
    </dgm:pt>
    <dgm:pt modelId="{4CE66A46-1F7F-4F02-BF82-CA1C67B26EDA}" type="parTrans" cxnId="{E06DCCAD-41A2-4C75-B175-3692A571CF68}">
      <dgm:prSet/>
      <dgm:spPr/>
      <dgm:t>
        <a:bodyPr/>
        <a:lstStyle/>
        <a:p>
          <a:endParaRPr lang="en-US"/>
        </a:p>
      </dgm:t>
    </dgm:pt>
    <dgm:pt modelId="{1B984FF1-D024-42B3-B5B8-3C8F55EE88EA}" type="sibTrans" cxnId="{E06DCCAD-41A2-4C75-B175-3692A571CF68}">
      <dgm:prSet/>
      <dgm:spPr/>
      <dgm:t>
        <a:bodyPr/>
        <a:lstStyle/>
        <a:p>
          <a:endParaRPr lang="en-US"/>
        </a:p>
      </dgm:t>
    </dgm:pt>
    <dgm:pt modelId="{6F337EF6-9F7C-4F22-98A4-A4D3023705F2}">
      <dgm:prSet/>
      <dgm:spPr/>
      <dgm:t>
        <a:bodyPr/>
        <a:lstStyle/>
        <a:p>
          <a:pPr algn="l">
            <a:lnSpc>
              <a:spcPct val="90000"/>
            </a:lnSpc>
            <a:defRPr b="1"/>
          </a:pPr>
          <a:r>
            <a:rPr lang="en-US" sz="1500" dirty="0">
              <a:latin typeface="Calibri" panose="020F0502020204030204"/>
              <a:ea typeface="+mn-ea"/>
              <a:cs typeface="+mn-cs"/>
            </a:rPr>
            <a:t>2012</a:t>
          </a:r>
        </a:p>
      </dgm:t>
    </dgm:pt>
    <dgm:pt modelId="{727E7D47-52C8-4EE1-91F6-77438EEF0A03}" type="parTrans" cxnId="{AA653D22-8BC4-45D5-A2D1-07FCD2DBCD7C}">
      <dgm:prSet/>
      <dgm:spPr/>
      <dgm:t>
        <a:bodyPr/>
        <a:lstStyle/>
        <a:p>
          <a:endParaRPr lang="en-US"/>
        </a:p>
      </dgm:t>
    </dgm:pt>
    <dgm:pt modelId="{F9E006AC-71DB-417B-99E5-22F132132018}" type="sibTrans" cxnId="{AA653D22-8BC4-45D5-A2D1-07FCD2DBCD7C}">
      <dgm:prSet/>
      <dgm:spPr/>
      <dgm:t>
        <a:bodyPr/>
        <a:lstStyle/>
        <a:p>
          <a:endParaRPr lang="en-US"/>
        </a:p>
      </dgm:t>
    </dgm:pt>
    <dgm:pt modelId="{D917EC17-CC34-4898-87FE-2E74E4B39C0B}">
      <dgm:prSet/>
      <dgm:spPr/>
      <dgm:t>
        <a:bodyPr/>
        <a:lstStyle/>
        <a:p>
          <a:pPr algn="l">
            <a:lnSpc>
              <a:spcPct val="90000"/>
            </a:lnSpc>
          </a:pPr>
          <a:r>
            <a:rPr lang="en-US" sz="1100" dirty="0">
              <a:latin typeface="Calibri" panose="020F0502020204030204"/>
              <a:ea typeface="+mn-ea"/>
              <a:cs typeface="+mn-cs"/>
            </a:rPr>
            <a:t>Update to model ordinance to incorporate state law changes, including digital goods</a:t>
          </a:r>
        </a:p>
      </dgm:t>
    </dgm:pt>
    <dgm:pt modelId="{2893FDBE-3186-4CFC-9A9B-BB48620F9F98}" type="parTrans" cxnId="{8D3AB64C-50A6-4111-8BAF-1D54DC546CC6}">
      <dgm:prSet/>
      <dgm:spPr/>
      <dgm:t>
        <a:bodyPr/>
        <a:lstStyle/>
        <a:p>
          <a:endParaRPr lang="en-US"/>
        </a:p>
      </dgm:t>
    </dgm:pt>
    <dgm:pt modelId="{8278FFD6-68ED-4301-AA17-6D7FDEA636F2}" type="sibTrans" cxnId="{8D3AB64C-50A6-4111-8BAF-1D54DC546CC6}">
      <dgm:prSet/>
      <dgm:spPr/>
      <dgm:t>
        <a:bodyPr/>
        <a:lstStyle/>
        <a:p>
          <a:endParaRPr lang="en-US"/>
        </a:p>
      </dgm:t>
    </dgm:pt>
    <dgm:pt modelId="{EBF6423C-0299-41A9-9B74-74738CAF70A4}">
      <dgm:prSet/>
      <dgm:spPr/>
      <dgm:t>
        <a:bodyPr/>
        <a:lstStyle/>
        <a:p>
          <a:pPr algn="l">
            <a:lnSpc>
              <a:spcPct val="90000"/>
            </a:lnSpc>
            <a:defRPr b="1"/>
          </a:pPr>
          <a:r>
            <a:rPr lang="en-US" sz="1500" dirty="0">
              <a:latin typeface="Calibri" panose="020F0502020204030204"/>
              <a:ea typeface="+mn-ea"/>
              <a:cs typeface="+mn-cs"/>
            </a:rPr>
            <a:t>2017</a:t>
          </a:r>
        </a:p>
      </dgm:t>
    </dgm:pt>
    <dgm:pt modelId="{CDF0BB02-D1D5-490C-AE48-1194DA1FEAB8}" type="parTrans" cxnId="{F59081BE-E60D-4FB6-A67A-460CC10ADD5B}">
      <dgm:prSet/>
      <dgm:spPr/>
      <dgm:t>
        <a:bodyPr/>
        <a:lstStyle/>
        <a:p>
          <a:endParaRPr lang="en-US"/>
        </a:p>
      </dgm:t>
    </dgm:pt>
    <dgm:pt modelId="{AB67D3E7-17B9-4D88-9108-76DE09014B60}" type="sibTrans" cxnId="{F59081BE-E60D-4FB6-A67A-460CC10ADD5B}">
      <dgm:prSet/>
      <dgm:spPr/>
      <dgm:t>
        <a:bodyPr/>
        <a:lstStyle/>
        <a:p>
          <a:endParaRPr lang="en-US"/>
        </a:p>
      </dgm:t>
    </dgm:pt>
    <dgm:pt modelId="{B68D6386-E3BC-4F9B-9BF9-07140DBE91F1}">
      <dgm:prSet/>
      <dgm:spPr/>
      <dgm:t>
        <a:bodyPr/>
        <a:lstStyle/>
        <a:p>
          <a:pPr algn="l">
            <a:lnSpc>
              <a:spcPct val="90000"/>
            </a:lnSpc>
          </a:pPr>
          <a:r>
            <a:rPr lang="en-US" sz="1100" dirty="0">
              <a:latin typeface="Calibri" panose="020F0502020204030204"/>
              <a:ea typeface="+mn-ea"/>
              <a:cs typeface="+mn-cs"/>
            </a:rPr>
            <a:t>EHB 2005 creates task force on city B&amp;O tax service apportionment</a:t>
          </a:r>
        </a:p>
      </dgm:t>
    </dgm:pt>
    <dgm:pt modelId="{7992A5BD-855D-48CB-86C7-4A4358D72B1F}" type="parTrans" cxnId="{085A7430-5DDA-40BC-BA83-97067DA34B1B}">
      <dgm:prSet/>
      <dgm:spPr/>
      <dgm:t>
        <a:bodyPr/>
        <a:lstStyle/>
        <a:p>
          <a:endParaRPr lang="en-US"/>
        </a:p>
      </dgm:t>
    </dgm:pt>
    <dgm:pt modelId="{BCE533C8-5D3A-4D51-982F-A5BD8A7B31E3}" type="sibTrans" cxnId="{085A7430-5DDA-40BC-BA83-97067DA34B1B}">
      <dgm:prSet/>
      <dgm:spPr/>
      <dgm:t>
        <a:bodyPr/>
        <a:lstStyle/>
        <a:p>
          <a:endParaRPr lang="en-US"/>
        </a:p>
      </dgm:t>
    </dgm:pt>
    <dgm:pt modelId="{F0ABE75C-910D-437D-89E7-34C63CB1E7C8}">
      <dgm:prSet/>
      <dgm:spPr/>
      <dgm:t>
        <a:bodyPr/>
        <a:lstStyle/>
        <a:p>
          <a:pPr algn="l">
            <a:lnSpc>
              <a:spcPct val="90000"/>
            </a:lnSpc>
            <a:defRPr b="1"/>
          </a:pPr>
          <a:r>
            <a:rPr lang="en-US" sz="1500" dirty="0">
              <a:latin typeface="Calibri" panose="020F0502020204030204"/>
              <a:ea typeface="+mn-ea"/>
              <a:cs typeface="+mn-cs"/>
            </a:rPr>
            <a:t>2018</a:t>
          </a:r>
        </a:p>
      </dgm:t>
    </dgm:pt>
    <dgm:pt modelId="{0EE9A1F1-E2BD-4BF7-82A6-7F801A60B045}" type="parTrans" cxnId="{EB135290-269D-421C-B925-CD7314A4623F}">
      <dgm:prSet/>
      <dgm:spPr/>
      <dgm:t>
        <a:bodyPr/>
        <a:lstStyle/>
        <a:p>
          <a:endParaRPr lang="en-US"/>
        </a:p>
      </dgm:t>
    </dgm:pt>
    <dgm:pt modelId="{47BAF73D-BE4A-4026-8E20-1A8E7F576DC2}" type="sibTrans" cxnId="{EB135290-269D-421C-B925-CD7314A4623F}">
      <dgm:prSet/>
      <dgm:spPr/>
      <dgm:t>
        <a:bodyPr/>
        <a:lstStyle/>
        <a:p>
          <a:endParaRPr lang="en-US"/>
        </a:p>
      </dgm:t>
    </dgm:pt>
    <dgm:pt modelId="{8802D59E-6A55-497C-A512-4EA0EBDA84C0}">
      <dgm:prSet/>
      <dgm:spPr/>
      <dgm:t>
        <a:bodyPr/>
        <a:lstStyle/>
        <a:p>
          <a:pPr algn="l">
            <a:lnSpc>
              <a:spcPct val="90000"/>
            </a:lnSpc>
          </a:pPr>
          <a:r>
            <a:rPr lang="en-US" sz="1100" dirty="0">
              <a:latin typeface="Calibri" panose="020F0502020204030204"/>
              <a:ea typeface="+mn-ea"/>
              <a:cs typeface="+mn-cs"/>
            </a:rPr>
            <a:t>Report of Apportionment Task Force with consensus recommendations</a:t>
          </a:r>
        </a:p>
      </dgm:t>
    </dgm:pt>
    <dgm:pt modelId="{CCC5B58C-5212-49F2-8EAA-216CD507CC9C}" type="parTrans" cxnId="{53985AF8-59AA-4214-8905-21CB5388B984}">
      <dgm:prSet/>
      <dgm:spPr/>
      <dgm:t>
        <a:bodyPr/>
        <a:lstStyle/>
        <a:p>
          <a:endParaRPr lang="en-US"/>
        </a:p>
      </dgm:t>
    </dgm:pt>
    <dgm:pt modelId="{381183F7-2773-4991-9E08-918B7C6458D3}" type="sibTrans" cxnId="{53985AF8-59AA-4214-8905-21CB5388B984}">
      <dgm:prSet/>
      <dgm:spPr/>
      <dgm:t>
        <a:bodyPr/>
        <a:lstStyle/>
        <a:p>
          <a:endParaRPr lang="en-US"/>
        </a:p>
      </dgm:t>
    </dgm:pt>
    <dgm:pt modelId="{9235C400-9D74-458E-8E26-A92E18B1D41D}">
      <dgm:prSet/>
      <dgm:spPr/>
      <dgm:t>
        <a:bodyPr/>
        <a:lstStyle/>
        <a:p>
          <a:pPr algn="l">
            <a:lnSpc>
              <a:spcPct val="90000"/>
            </a:lnSpc>
            <a:defRPr b="1"/>
          </a:pPr>
          <a:r>
            <a:rPr lang="en-US" sz="1500" dirty="0">
              <a:latin typeface="Calibri" panose="020F0502020204030204"/>
              <a:ea typeface="+mn-ea"/>
              <a:cs typeface="+mn-cs"/>
            </a:rPr>
            <a:t>2019</a:t>
          </a:r>
        </a:p>
      </dgm:t>
    </dgm:pt>
    <dgm:pt modelId="{FC9F97FF-90D7-4C8D-BA50-1E44DD335DE9}" type="parTrans" cxnId="{A6ADCE35-442C-40C7-9C35-EAFAD8230250}">
      <dgm:prSet/>
      <dgm:spPr/>
      <dgm:t>
        <a:bodyPr/>
        <a:lstStyle/>
        <a:p>
          <a:endParaRPr lang="en-US"/>
        </a:p>
      </dgm:t>
    </dgm:pt>
    <dgm:pt modelId="{4B3E4D67-D79F-4B82-BE33-93A487959ECB}" type="sibTrans" cxnId="{A6ADCE35-442C-40C7-9C35-EAFAD8230250}">
      <dgm:prSet/>
      <dgm:spPr/>
      <dgm:t>
        <a:bodyPr/>
        <a:lstStyle/>
        <a:p>
          <a:endParaRPr lang="en-US"/>
        </a:p>
      </dgm:t>
    </dgm:pt>
    <dgm:pt modelId="{872D1896-F643-4CD4-B54B-F48865F3A851}">
      <dgm:prSet/>
      <dgm:spPr/>
      <dgm:t>
        <a:bodyPr/>
        <a:lstStyle/>
        <a:p>
          <a:pPr algn="l">
            <a:lnSpc>
              <a:spcPct val="90000"/>
            </a:lnSpc>
          </a:pPr>
          <a:r>
            <a:rPr lang="en-US" sz="1100" dirty="0">
              <a:latin typeface="Calibri" panose="020F0502020204030204"/>
              <a:ea typeface="+mn-ea"/>
              <a:cs typeface="+mn-cs"/>
            </a:rPr>
            <a:t>Update to model ordinance to incorporate state law changes for market-based model for service apportionment and annual tax filing deadlines</a:t>
          </a:r>
        </a:p>
      </dgm:t>
    </dgm:pt>
    <dgm:pt modelId="{CE072311-420E-41F3-844D-8983A7119248}" type="parTrans" cxnId="{A974CB61-03AD-42C9-89C6-760CD133A651}">
      <dgm:prSet/>
      <dgm:spPr/>
      <dgm:t>
        <a:bodyPr/>
        <a:lstStyle/>
        <a:p>
          <a:endParaRPr lang="en-US"/>
        </a:p>
      </dgm:t>
    </dgm:pt>
    <dgm:pt modelId="{A5347D97-BCF1-43C0-A575-6CEDAFB79470}" type="sibTrans" cxnId="{A974CB61-03AD-42C9-89C6-760CD133A651}">
      <dgm:prSet/>
      <dgm:spPr/>
      <dgm:t>
        <a:bodyPr/>
        <a:lstStyle/>
        <a:p>
          <a:endParaRPr lang="en-US"/>
        </a:p>
      </dgm:t>
    </dgm:pt>
    <dgm:pt modelId="{A310FD39-D6BC-4F6C-B29D-E2F31CEDE88C}">
      <dgm:prSet/>
      <dgm:spPr/>
      <dgm:t>
        <a:bodyPr/>
        <a:lstStyle/>
        <a:p>
          <a:pPr algn="l">
            <a:lnSpc>
              <a:spcPct val="90000"/>
            </a:lnSpc>
            <a:defRPr b="1"/>
          </a:pPr>
          <a:r>
            <a:rPr lang="en-US" sz="1500" dirty="0">
              <a:latin typeface="Calibri" panose="020F0502020204030204"/>
              <a:ea typeface="+mn-ea"/>
              <a:cs typeface="+mn-cs"/>
            </a:rPr>
            <a:t>2023</a:t>
          </a:r>
        </a:p>
      </dgm:t>
    </dgm:pt>
    <dgm:pt modelId="{C7022E99-6D34-4E6C-BDB0-FF5C79855789}" type="parTrans" cxnId="{739F6F06-384C-449A-9FA6-15A53F70D523}">
      <dgm:prSet/>
      <dgm:spPr/>
      <dgm:t>
        <a:bodyPr/>
        <a:lstStyle/>
        <a:p>
          <a:endParaRPr lang="en-US"/>
        </a:p>
      </dgm:t>
    </dgm:pt>
    <dgm:pt modelId="{1DAAA618-81FD-4553-B9BD-FF093274B111}" type="sibTrans" cxnId="{739F6F06-384C-449A-9FA6-15A53F70D523}">
      <dgm:prSet/>
      <dgm:spPr/>
      <dgm:t>
        <a:bodyPr/>
        <a:lstStyle/>
        <a:p>
          <a:endParaRPr lang="en-US"/>
        </a:p>
      </dgm:t>
    </dgm:pt>
    <dgm:pt modelId="{FE001054-04D5-4B9D-AA60-658864F36539}">
      <dgm:prSet/>
      <dgm:spPr/>
      <dgm:t>
        <a:bodyPr/>
        <a:lstStyle/>
        <a:p>
          <a:pPr algn="l">
            <a:lnSpc>
              <a:spcPct val="90000"/>
            </a:lnSpc>
          </a:pPr>
          <a:r>
            <a:rPr lang="en-US" sz="1100" dirty="0">
              <a:latin typeface="Calibri"/>
              <a:ea typeface="+mn-ea"/>
              <a:cs typeface="+mn-cs"/>
            </a:rPr>
            <a:t>Technical update to model ordinance to incorporate state law changes for newspapers</a:t>
          </a:r>
        </a:p>
      </dgm:t>
    </dgm:pt>
    <dgm:pt modelId="{9D081732-0BBA-47D2-9787-80B34349A17B}" type="parTrans" cxnId="{7CD6E0D2-B25C-40A0-99F7-156F0D845687}">
      <dgm:prSet/>
      <dgm:spPr/>
      <dgm:t>
        <a:bodyPr/>
        <a:lstStyle/>
        <a:p>
          <a:endParaRPr lang="en-US"/>
        </a:p>
      </dgm:t>
    </dgm:pt>
    <dgm:pt modelId="{FDE50602-8D7F-4B85-BCFF-2FD263E3DF3A}" type="sibTrans" cxnId="{7CD6E0D2-B25C-40A0-99F7-156F0D845687}">
      <dgm:prSet/>
      <dgm:spPr/>
      <dgm:t>
        <a:bodyPr/>
        <a:lstStyle/>
        <a:p>
          <a:endParaRPr lang="en-US"/>
        </a:p>
      </dgm:t>
    </dgm:pt>
    <dgm:pt modelId="{744AC53A-B177-4D78-A5FA-5B93CEF387CF}">
      <dgm:prSet phldr="0"/>
      <dgm:spPr/>
      <dgm:t>
        <a:bodyPr/>
        <a:lstStyle/>
        <a:p>
          <a:pPr algn="l">
            <a:lnSpc>
              <a:spcPct val="90000"/>
            </a:lnSpc>
            <a:defRPr b="1"/>
          </a:pPr>
          <a:r>
            <a:rPr lang="en-US" sz="1500" b="0" dirty="0">
              <a:latin typeface="Calibri"/>
              <a:ea typeface="+mn-ea"/>
              <a:cs typeface="+mn-cs"/>
            </a:rPr>
            <a:t>2026</a:t>
          </a:r>
          <a:endParaRPr lang="en-US" sz="1500" dirty="0">
            <a:latin typeface="Calibri"/>
            <a:ea typeface="+mn-ea"/>
            <a:cs typeface="+mn-cs"/>
          </a:endParaRPr>
        </a:p>
      </dgm:t>
    </dgm:pt>
    <dgm:pt modelId="{054C7F3B-FB30-4A6A-9FF8-C31D6FD0E342}" type="parTrans" cxnId="{6E5D8DE3-678E-49DA-B072-2CF0DF56C060}">
      <dgm:prSet/>
      <dgm:spPr/>
    </dgm:pt>
    <dgm:pt modelId="{F5DBA0C3-591F-47CE-9024-6E2258E399A7}" type="sibTrans" cxnId="{6E5D8DE3-678E-49DA-B072-2CF0DF56C060}">
      <dgm:prSet/>
      <dgm:spPr/>
    </dgm:pt>
    <dgm:pt modelId="{18D3C272-5C9A-4DBE-BA51-2E9D000838F4}">
      <dgm:prSet phldr="0"/>
      <dgm:spPr/>
      <dgm:t>
        <a:bodyPr/>
        <a:lstStyle/>
        <a:p>
          <a:pPr algn="l" rtl="0">
            <a:lnSpc>
              <a:spcPct val="90000"/>
            </a:lnSpc>
          </a:pPr>
          <a:r>
            <a:rPr lang="en-US" sz="1100" b="0" dirty="0">
              <a:latin typeface="Calibri"/>
              <a:ea typeface="+mn-ea"/>
              <a:cs typeface="+mn-cs"/>
            </a:rPr>
            <a:t>Update with SB 5814 changes from services to sales</a:t>
          </a:r>
        </a:p>
      </dgm:t>
    </dgm:pt>
    <dgm:pt modelId="{B4FC2F47-8101-474F-8E19-E24746BB85A1}" type="parTrans" cxnId="{FB724DC9-B3A9-4A4A-90C7-B5EBF53CADBA}">
      <dgm:prSet/>
      <dgm:spPr/>
    </dgm:pt>
    <dgm:pt modelId="{CBEFDD88-4DB5-4220-87A2-A2DE9574FEB8}" type="sibTrans" cxnId="{FB724DC9-B3A9-4A4A-90C7-B5EBF53CADBA}">
      <dgm:prSet/>
      <dgm:spPr/>
    </dgm:pt>
    <dgm:pt modelId="{71B9952B-8890-47FA-9E5B-70AE145E90D4}" type="pres">
      <dgm:prSet presAssocID="{98CE119C-4A33-4439-840F-C7655CF752D5}" presName="root" presStyleCnt="0">
        <dgm:presLayoutVars>
          <dgm:chMax/>
          <dgm:chPref/>
          <dgm:animLvl val="lvl"/>
        </dgm:presLayoutVars>
      </dgm:prSet>
      <dgm:spPr/>
    </dgm:pt>
    <dgm:pt modelId="{5279685F-2B1E-4A42-81E2-6247EE23F148}" type="pres">
      <dgm:prSet presAssocID="{98CE119C-4A33-4439-840F-C7655CF752D5}" presName="divider" presStyleLbl="fgAcc1" presStyleIdx="0" presStyleCnt="12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triangle" w="lg" len="lg"/>
        </a:ln>
        <a:effectLst/>
      </dgm:spPr>
    </dgm:pt>
    <dgm:pt modelId="{F4C35082-1E63-412D-9165-F8D67475A52E}" type="pres">
      <dgm:prSet presAssocID="{98CE119C-4A33-4439-840F-C7655CF752D5}" presName="nodes" presStyleCnt="0">
        <dgm:presLayoutVars>
          <dgm:chMax/>
          <dgm:chPref/>
          <dgm:animLvl val="lvl"/>
        </dgm:presLayoutVars>
      </dgm:prSet>
      <dgm:spPr/>
    </dgm:pt>
    <dgm:pt modelId="{375264D4-44B8-468E-9812-CBCE0BD499B1}" type="pres">
      <dgm:prSet presAssocID="{F02A7A83-F9AF-4250-A02F-BAE2196C4605}" presName="composite" presStyleCnt="0"/>
      <dgm:spPr/>
    </dgm:pt>
    <dgm:pt modelId="{71C22CFF-F3E0-4945-80D8-EBCB4723ACB6}" type="pres">
      <dgm:prSet presAssocID="{F02A7A83-F9AF-4250-A02F-BAE2196C4605}" presName="ConnectorPoint" presStyleLbl="lnNode1" presStyleIdx="0" presStyleCnt="11"/>
      <dgm:spPr>
        <a:gradFill rotWithShape="0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A1EC5885-D99A-4820-AE25-AFA55FE7B595}" type="pres">
      <dgm:prSet presAssocID="{F02A7A83-F9AF-4250-A02F-BAE2196C4605}" presName="DropPinPlaceHolder" presStyleCnt="0"/>
      <dgm:spPr/>
    </dgm:pt>
    <dgm:pt modelId="{11F22B2E-5068-4670-945F-4873787C6DB0}" type="pres">
      <dgm:prSet presAssocID="{F02A7A83-F9AF-4250-A02F-BAE2196C4605}" presName="DropPin" presStyleLbl="alignNode1" presStyleIdx="0" presStyleCnt="11"/>
      <dgm:spPr/>
    </dgm:pt>
    <dgm:pt modelId="{D1593463-9B4B-436C-99D9-F6201C019E5A}" type="pres">
      <dgm:prSet presAssocID="{F02A7A83-F9AF-4250-A02F-BAE2196C4605}" presName="Ellipse" presStyleLbl="fgAcc1" presStyleIdx="1" presStyleCnt="12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noFill/>
          <a:prstDash val="solid"/>
          <a:miter lim="800000"/>
        </a:ln>
        <a:effectLst/>
      </dgm:spPr>
    </dgm:pt>
    <dgm:pt modelId="{366AA2C8-C8F6-4137-AF7F-3ACBD8F6A382}" type="pres">
      <dgm:prSet presAssocID="{F02A7A83-F9AF-4250-A02F-BAE2196C4605}" presName="L2TextContainer" presStyleLbl="revTx" presStyleIdx="0" presStyleCnt="22">
        <dgm:presLayoutVars>
          <dgm:bulletEnabled val="1"/>
        </dgm:presLayoutVars>
      </dgm:prSet>
      <dgm:spPr/>
    </dgm:pt>
    <dgm:pt modelId="{3137019A-D449-4BC2-9AA5-D2900AA64BB5}" type="pres">
      <dgm:prSet presAssocID="{F02A7A83-F9AF-4250-A02F-BAE2196C4605}" presName="L1TextContainer" presStyleLbl="revTx" presStyleIdx="1" presStyleCnt="22">
        <dgm:presLayoutVars>
          <dgm:chMax val="1"/>
          <dgm:chPref val="1"/>
          <dgm:bulletEnabled val="1"/>
        </dgm:presLayoutVars>
      </dgm:prSet>
      <dgm:spPr/>
    </dgm:pt>
    <dgm:pt modelId="{C248A178-ED42-46CB-BA64-F92F9A491DBA}" type="pres">
      <dgm:prSet presAssocID="{F02A7A83-F9AF-4250-A02F-BAE2196C4605}" presName="ConnectLine" presStyleLbl="sibTrans1D1" presStyleIdx="0" presStyleCnt="11"/>
      <dgm:spPr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A7A50A41-C29C-4BB0-BA04-FC0B4E461C61}" type="pres">
      <dgm:prSet presAssocID="{F02A7A83-F9AF-4250-A02F-BAE2196C4605}" presName="EmptyPlaceHolder" presStyleCnt="0"/>
      <dgm:spPr/>
    </dgm:pt>
    <dgm:pt modelId="{C5F03B60-CD96-40DA-AC6B-347E30C1F6AE}" type="pres">
      <dgm:prSet presAssocID="{51FAFD03-885D-4C43-9015-D755223BABE9}" presName="spaceBetweenRectangles" presStyleCnt="0"/>
      <dgm:spPr/>
    </dgm:pt>
    <dgm:pt modelId="{FC0224D3-7FB5-48AC-BC00-2CFCE75DEABF}" type="pres">
      <dgm:prSet presAssocID="{60FB4D91-6F83-4450-82D0-07D050721A9E}" presName="composite" presStyleCnt="0"/>
      <dgm:spPr/>
    </dgm:pt>
    <dgm:pt modelId="{5609C358-4992-4C0A-830A-C867563B318E}" type="pres">
      <dgm:prSet presAssocID="{60FB4D91-6F83-4450-82D0-07D050721A9E}" presName="ConnectorPoint" presStyleLbl="lnNode1" presStyleIdx="1" presStyleCnt="11"/>
      <dgm:spPr>
        <a:gradFill rotWithShape="0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6DB7B5E9-576B-442C-8F05-CEC3D91E984D}" type="pres">
      <dgm:prSet presAssocID="{60FB4D91-6F83-4450-82D0-07D050721A9E}" presName="DropPinPlaceHolder" presStyleCnt="0"/>
      <dgm:spPr/>
    </dgm:pt>
    <dgm:pt modelId="{F4A00E0A-25B9-4301-B82A-D93CFB48D8B8}" type="pres">
      <dgm:prSet presAssocID="{60FB4D91-6F83-4450-82D0-07D050721A9E}" presName="DropPin" presStyleLbl="alignNode1" presStyleIdx="1" presStyleCnt="11"/>
      <dgm:spPr/>
    </dgm:pt>
    <dgm:pt modelId="{92889EA7-EF56-46D2-B179-374A1C1750D9}" type="pres">
      <dgm:prSet presAssocID="{60FB4D91-6F83-4450-82D0-07D050721A9E}" presName="Ellipse" presStyleLbl="fgAcc1" presStyleIdx="2" presStyleCnt="12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noFill/>
          <a:prstDash val="solid"/>
          <a:miter lim="800000"/>
        </a:ln>
        <a:effectLst/>
      </dgm:spPr>
    </dgm:pt>
    <dgm:pt modelId="{42020939-AB84-4318-848B-315426EF3B92}" type="pres">
      <dgm:prSet presAssocID="{60FB4D91-6F83-4450-82D0-07D050721A9E}" presName="L2TextContainer" presStyleLbl="revTx" presStyleIdx="2" presStyleCnt="22">
        <dgm:presLayoutVars>
          <dgm:bulletEnabled val="1"/>
        </dgm:presLayoutVars>
      </dgm:prSet>
      <dgm:spPr/>
    </dgm:pt>
    <dgm:pt modelId="{55F562CF-7D3E-4815-BD98-101F9E0CDFD9}" type="pres">
      <dgm:prSet presAssocID="{60FB4D91-6F83-4450-82D0-07D050721A9E}" presName="L1TextContainer" presStyleLbl="revTx" presStyleIdx="3" presStyleCnt="22">
        <dgm:presLayoutVars>
          <dgm:chMax val="1"/>
          <dgm:chPref val="1"/>
          <dgm:bulletEnabled val="1"/>
        </dgm:presLayoutVars>
      </dgm:prSet>
      <dgm:spPr/>
    </dgm:pt>
    <dgm:pt modelId="{8D00FAF8-DC21-4BE9-9C12-ED17A9F3A850}" type="pres">
      <dgm:prSet presAssocID="{60FB4D91-6F83-4450-82D0-07D050721A9E}" presName="ConnectLine" presStyleLbl="sibTrans1D1" presStyleIdx="1" presStyleCnt="11"/>
      <dgm:spPr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3D789321-2089-416E-BCC7-85858DB8BC9B}" type="pres">
      <dgm:prSet presAssocID="{60FB4D91-6F83-4450-82D0-07D050721A9E}" presName="EmptyPlaceHolder" presStyleCnt="0"/>
      <dgm:spPr/>
    </dgm:pt>
    <dgm:pt modelId="{EFAF85CC-1B4B-473A-886F-9CB45E30CE54}" type="pres">
      <dgm:prSet presAssocID="{6EC87126-FBC0-4EBD-9882-D71B11F9C4CE}" presName="spaceBetweenRectangles" presStyleCnt="0"/>
      <dgm:spPr/>
    </dgm:pt>
    <dgm:pt modelId="{421647D5-6947-4639-B180-02C16615B488}" type="pres">
      <dgm:prSet presAssocID="{61F86CD3-C77F-4609-8A95-14DE4456505A}" presName="composite" presStyleCnt="0"/>
      <dgm:spPr/>
    </dgm:pt>
    <dgm:pt modelId="{44594872-B55D-4947-BAE9-5549EC13EED5}" type="pres">
      <dgm:prSet presAssocID="{61F86CD3-C77F-4609-8A95-14DE4456505A}" presName="ConnectorPoint" presStyleLbl="lnNode1" presStyleIdx="2" presStyleCnt="11"/>
      <dgm:spPr>
        <a:gradFill rotWithShape="0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4EE80F86-9CC7-4681-9D3F-30B61DB97E44}" type="pres">
      <dgm:prSet presAssocID="{61F86CD3-C77F-4609-8A95-14DE4456505A}" presName="DropPinPlaceHolder" presStyleCnt="0"/>
      <dgm:spPr/>
    </dgm:pt>
    <dgm:pt modelId="{CC6B26B5-F925-468D-BB3C-3D1CEA894B35}" type="pres">
      <dgm:prSet presAssocID="{61F86CD3-C77F-4609-8A95-14DE4456505A}" presName="DropPin" presStyleLbl="alignNode1" presStyleIdx="2" presStyleCnt="11"/>
      <dgm:spPr/>
    </dgm:pt>
    <dgm:pt modelId="{79163881-713F-4367-A485-F6858C7313ED}" type="pres">
      <dgm:prSet presAssocID="{61F86CD3-C77F-4609-8A95-14DE4456505A}" presName="Ellipse" presStyleLbl="fgAcc1" presStyleIdx="3" presStyleCnt="12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noFill/>
          <a:prstDash val="solid"/>
          <a:miter lim="800000"/>
        </a:ln>
        <a:effectLst/>
      </dgm:spPr>
    </dgm:pt>
    <dgm:pt modelId="{A6E43693-8C32-4C44-AD03-975DFB56512E}" type="pres">
      <dgm:prSet presAssocID="{61F86CD3-C77F-4609-8A95-14DE4456505A}" presName="L2TextContainer" presStyleLbl="revTx" presStyleIdx="4" presStyleCnt="22">
        <dgm:presLayoutVars>
          <dgm:bulletEnabled val="1"/>
        </dgm:presLayoutVars>
      </dgm:prSet>
      <dgm:spPr/>
    </dgm:pt>
    <dgm:pt modelId="{6691DF97-410B-4101-AC26-2EC2FDC37521}" type="pres">
      <dgm:prSet presAssocID="{61F86CD3-C77F-4609-8A95-14DE4456505A}" presName="L1TextContainer" presStyleLbl="revTx" presStyleIdx="5" presStyleCnt="22">
        <dgm:presLayoutVars>
          <dgm:chMax val="1"/>
          <dgm:chPref val="1"/>
          <dgm:bulletEnabled val="1"/>
        </dgm:presLayoutVars>
      </dgm:prSet>
      <dgm:spPr/>
    </dgm:pt>
    <dgm:pt modelId="{1FF702E8-3277-48C4-9297-D636EFB23E19}" type="pres">
      <dgm:prSet presAssocID="{61F86CD3-C77F-4609-8A95-14DE4456505A}" presName="ConnectLine" presStyleLbl="sibTrans1D1" presStyleIdx="2" presStyleCnt="11"/>
      <dgm:spPr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F6691F44-64CC-4426-8987-6EAF63CEB88D}" type="pres">
      <dgm:prSet presAssocID="{61F86CD3-C77F-4609-8A95-14DE4456505A}" presName="EmptyPlaceHolder" presStyleCnt="0"/>
      <dgm:spPr/>
    </dgm:pt>
    <dgm:pt modelId="{92BECA63-6CF5-4860-A2A3-ABA4E675EA35}" type="pres">
      <dgm:prSet presAssocID="{86F9071A-F2A1-45EA-B3DA-55D2053DA090}" presName="spaceBetweenRectangles" presStyleCnt="0"/>
      <dgm:spPr/>
    </dgm:pt>
    <dgm:pt modelId="{94605507-5490-4763-A8C7-A681111E7716}" type="pres">
      <dgm:prSet presAssocID="{99B32051-8151-4B99-B496-E5A05EBB3749}" presName="composite" presStyleCnt="0"/>
      <dgm:spPr/>
    </dgm:pt>
    <dgm:pt modelId="{FABE66A5-085F-47A4-82C2-8127DCDEF293}" type="pres">
      <dgm:prSet presAssocID="{99B32051-8151-4B99-B496-E5A05EBB3749}" presName="ConnectorPoint" presStyleLbl="lnNode1" presStyleIdx="3" presStyleCnt="11"/>
      <dgm:spPr>
        <a:gradFill rotWithShape="0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94AA5A51-FF38-4523-BF40-8EC76BCA8284}" type="pres">
      <dgm:prSet presAssocID="{99B32051-8151-4B99-B496-E5A05EBB3749}" presName="DropPinPlaceHolder" presStyleCnt="0"/>
      <dgm:spPr/>
    </dgm:pt>
    <dgm:pt modelId="{A90A6017-27E6-4E1B-B09B-E77B4DE24565}" type="pres">
      <dgm:prSet presAssocID="{99B32051-8151-4B99-B496-E5A05EBB3749}" presName="DropPin" presStyleLbl="alignNode1" presStyleIdx="3" presStyleCnt="11"/>
      <dgm:spPr/>
    </dgm:pt>
    <dgm:pt modelId="{040F158E-F082-4E34-8E3C-FCCB09BFBA7D}" type="pres">
      <dgm:prSet presAssocID="{99B32051-8151-4B99-B496-E5A05EBB3749}" presName="Ellipse" presStyleLbl="fgAcc1" presStyleIdx="4" presStyleCnt="12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noFill/>
          <a:prstDash val="solid"/>
          <a:miter lim="800000"/>
        </a:ln>
        <a:effectLst/>
      </dgm:spPr>
    </dgm:pt>
    <dgm:pt modelId="{40FAE41D-3E20-4A0B-8C6E-71BE2AB2F92B}" type="pres">
      <dgm:prSet presAssocID="{99B32051-8151-4B99-B496-E5A05EBB3749}" presName="L2TextContainer" presStyleLbl="revTx" presStyleIdx="6" presStyleCnt="22">
        <dgm:presLayoutVars>
          <dgm:bulletEnabled val="1"/>
        </dgm:presLayoutVars>
      </dgm:prSet>
      <dgm:spPr/>
    </dgm:pt>
    <dgm:pt modelId="{CEDAC820-3051-41FE-9AFC-A59339B09DB4}" type="pres">
      <dgm:prSet presAssocID="{99B32051-8151-4B99-B496-E5A05EBB3749}" presName="L1TextContainer" presStyleLbl="revTx" presStyleIdx="7" presStyleCnt="22">
        <dgm:presLayoutVars>
          <dgm:chMax val="1"/>
          <dgm:chPref val="1"/>
          <dgm:bulletEnabled val="1"/>
        </dgm:presLayoutVars>
      </dgm:prSet>
      <dgm:spPr/>
    </dgm:pt>
    <dgm:pt modelId="{7422DF60-935A-428A-AFA8-2D188E57510F}" type="pres">
      <dgm:prSet presAssocID="{99B32051-8151-4B99-B496-E5A05EBB3749}" presName="ConnectLine" presStyleLbl="sibTrans1D1" presStyleIdx="3" presStyleCnt="11"/>
      <dgm:spPr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94FE4BE1-5F85-433A-9DE1-78162C9E51CE}" type="pres">
      <dgm:prSet presAssocID="{99B32051-8151-4B99-B496-E5A05EBB3749}" presName="EmptyPlaceHolder" presStyleCnt="0"/>
      <dgm:spPr/>
    </dgm:pt>
    <dgm:pt modelId="{52BA1E33-8EE0-41C6-8BEC-D781D4CF55D0}" type="pres">
      <dgm:prSet presAssocID="{19D4B27C-A9C5-4E82-8F2B-8596850CE998}" presName="spaceBetweenRectangles" presStyleCnt="0"/>
      <dgm:spPr/>
    </dgm:pt>
    <dgm:pt modelId="{16F235FA-9FD7-4CDC-A7F6-CCD4F36EA124}" type="pres">
      <dgm:prSet presAssocID="{E3DDA7AD-EC92-46D2-91C9-CA5A27764757}" presName="composite" presStyleCnt="0"/>
      <dgm:spPr/>
    </dgm:pt>
    <dgm:pt modelId="{BBFD0745-FD4A-4ADE-AE4B-1F622DB57523}" type="pres">
      <dgm:prSet presAssocID="{E3DDA7AD-EC92-46D2-91C9-CA5A27764757}" presName="ConnectorPoint" presStyleLbl="lnNode1" presStyleIdx="4" presStyleCnt="11"/>
      <dgm:spPr>
        <a:gradFill rotWithShape="0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7DD50DD8-A61C-4A73-B0AC-2EF000141579}" type="pres">
      <dgm:prSet presAssocID="{E3DDA7AD-EC92-46D2-91C9-CA5A27764757}" presName="DropPinPlaceHolder" presStyleCnt="0"/>
      <dgm:spPr/>
    </dgm:pt>
    <dgm:pt modelId="{2549668F-3EF7-4C59-87F6-12431310AAE8}" type="pres">
      <dgm:prSet presAssocID="{E3DDA7AD-EC92-46D2-91C9-CA5A27764757}" presName="DropPin" presStyleLbl="alignNode1" presStyleIdx="4" presStyleCnt="11"/>
      <dgm:spPr/>
    </dgm:pt>
    <dgm:pt modelId="{FBFF5B2A-D651-4314-A422-4DCD10B39E52}" type="pres">
      <dgm:prSet presAssocID="{E3DDA7AD-EC92-46D2-91C9-CA5A27764757}" presName="Ellipse" presStyleLbl="fgAcc1" presStyleIdx="5" presStyleCnt="12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noFill/>
          <a:prstDash val="solid"/>
          <a:miter lim="800000"/>
        </a:ln>
        <a:effectLst/>
      </dgm:spPr>
    </dgm:pt>
    <dgm:pt modelId="{BDCD6C30-0541-4EA2-82AA-6C89BBF284D2}" type="pres">
      <dgm:prSet presAssocID="{E3DDA7AD-EC92-46D2-91C9-CA5A27764757}" presName="L2TextContainer" presStyleLbl="revTx" presStyleIdx="8" presStyleCnt="22">
        <dgm:presLayoutVars>
          <dgm:bulletEnabled val="1"/>
        </dgm:presLayoutVars>
      </dgm:prSet>
      <dgm:spPr/>
    </dgm:pt>
    <dgm:pt modelId="{FC1EF236-5081-4ABE-99BE-AC3E1E4B64EE}" type="pres">
      <dgm:prSet presAssocID="{E3DDA7AD-EC92-46D2-91C9-CA5A27764757}" presName="L1TextContainer" presStyleLbl="revTx" presStyleIdx="9" presStyleCnt="22">
        <dgm:presLayoutVars>
          <dgm:chMax val="1"/>
          <dgm:chPref val="1"/>
          <dgm:bulletEnabled val="1"/>
        </dgm:presLayoutVars>
      </dgm:prSet>
      <dgm:spPr/>
    </dgm:pt>
    <dgm:pt modelId="{FCCEFCF9-0CEA-46AD-B1FC-4E78A9941B7D}" type="pres">
      <dgm:prSet presAssocID="{E3DDA7AD-EC92-46D2-91C9-CA5A27764757}" presName="ConnectLine" presStyleLbl="sibTrans1D1" presStyleIdx="4" presStyleCnt="11"/>
      <dgm:spPr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BEF2B535-A0DE-406A-B23C-D3A48AFE152C}" type="pres">
      <dgm:prSet presAssocID="{E3DDA7AD-EC92-46D2-91C9-CA5A27764757}" presName="EmptyPlaceHolder" presStyleCnt="0"/>
      <dgm:spPr/>
    </dgm:pt>
    <dgm:pt modelId="{3E5B4D61-4F28-4B90-96F2-77FAE664E979}" type="pres">
      <dgm:prSet presAssocID="{17A60778-C336-4546-8020-104512DC4771}" presName="spaceBetweenRectangles" presStyleCnt="0"/>
      <dgm:spPr/>
    </dgm:pt>
    <dgm:pt modelId="{EDBA1FFB-F4B0-4A9E-B7C9-20678237BB16}" type="pres">
      <dgm:prSet presAssocID="{6F337EF6-9F7C-4F22-98A4-A4D3023705F2}" presName="composite" presStyleCnt="0"/>
      <dgm:spPr/>
    </dgm:pt>
    <dgm:pt modelId="{C9341734-48D3-42DB-AB1C-B790C4CDD785}" type="pres">
      <dgm:prSet presAssocID="{6F337EF6-9F7C-4F22-98A4-A4D3023705F2}" presName="ConnectorPoint" presStyleLbl="lnNode1" presStyleIdx="5" presStyleCnt="11"/>
      <dgm:spPr>
        <a:gradFill rotWithShape="0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006C1F87-28A7-49AB-ABA0-7EAF18F72FB4}" type="pres">
      <dgm:prSet presAssocID="{6F337EF6-9F7C-4F22-98A4-A4D3023705F2}" presName="DropPinPlaceHolder" presStyleCnt="0"/>
      <dgm:spPr/>
    </dgm:pt>
    <dgm:pt modelId="{9A1EFD02-429B-4ACE-8CC9-24C1F1100E62}" type="pres">
      <dgm:prSet presAssocID="{6F337EF6-9F7C-4F22-98A4-A4D3023705F2}" presName="DropPin" presStyleLbl="alignNode1" presStyleIdx="5" presStyleCnt="11"/>
      <dgm:spPr/>
    </dgm:pt>
    <dgm:pt modelId="{004EDCC8-491D-47A5-8282-17B8FCE136C6}" type="pres">
      <dgm:prSet presAssocID="{6F337EF6-9F7C-4F22-98A4-A4D3023705F2}" presName="Ellipse" presStyleLbl="fgAcc1" presStyleIdx="6" presStyleCnt="12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noFill/>
          <a:prstDash val="solid"/>
          <a:miter lim="800000"/>
        </a:ln>
        <a:effectLst/>
      </dgm:spPr>
    </dgm:pt>
    <dgm:pt modelId="{221C914C-CF1B-4669-BC24-FDF95050D29B}" type="pres">
      <dgm:prSet presAssocID="{6F337EF6-9F7C-4F22-98A4-A4D3023705F2}" presName="L2TextContainer" presStyleLbl="revTx" presStyleIdx="10" presStyleCnt="22">
        <dgm:presLayoutVars>
          <dgm:bulletEnabled val="1"/>
        </dgm:presLayoutVars>
      </dgm:prSet>
      <dgm:spPr/>
    </dgm:pt>
    <dgm:pt modelId="{CB37E573-CBF4-498E-9B65-EC229792FC61}" type="pres">
      <dgm:prSet presAssocID="{6F337EF6-9F7C-4F22-98A4-A4D3023705F2}" presName="L1TextContainer" presStyleLbl="revTx" presStyleIdx="11" presStyleCnt="22">
        <dgm:presLayoutVars>
          <dgm:chMax val="1"/>
          <dgm:chPref val="1"/>
          <dgm:bulletEnabled val="1"/>
        </dgm:presLayoutVars>
      </dgm:prSet>
      <dgm:spPr/>
    </dgm:pt>
    <dgm:pt modelId="{6119D175-9375-434E-A5CF-0EA04E3CDB61}" type="pres">
      <dgm:prSet presAssocID="{6F337EF6-9F7C-4F22-98A4-A4D3023705F2}" presName="ConnectLine" presStyleLbl="sibTrans1D1" presStyleIdx="5" presStyleCnt="11"/>
      <dgm:spPr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C447CDC0-1811-4FF6-AB28-90F6DC8182E1}" type="pres">
      <dgm:prSet presAssocID="{6F337EF6-9F7C-4F22-98A4-A4D3023705F2}" presName="EmptyPlaceHolder" presStyleCnt="0"/>
      <dgm:spPr/>
    </dgm:pt>
    <dgm:pt modelId="{7DECBFA0-03C0-4343-85C8-FC4F7A0CAF73}" type="pres">
      <dgm:prSet presAssocID="{F9E006AC-71DB-417B-99E5-22F132132018}" presName="spaceBetweenRectangles" presStyleCnt="0"/>
      <dgm:spPr/>
    </dgm:pt>
    <dgm:pt modelId="{186A31B9-8F29-404F-AAA9-4136049E1111}" type="pres">
      <dgm:prSet presAssocID="{EBF6423C-0299-41A9-9B74-74738CAF70A4}" presName="composite" presStyleCnt="0"/>
      <dgm:spPr/>
    </dgm:pt>
    <dgm:pt modelId="{256294D6-D1F5-497E-834F-4F16A39D7635}" type="pres">
      <dgm:prSet presAssocID="{EBF6423C-0299-41A9-9B74-74738CAF70A4}" presName="ConnectorPoint" presStyleLbl="lnNode1" presStyleIdx="6" presStyleCnt="11"/>
      <dgm:spPr>
        <a:gradFill rotWithShape="0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7CF65C1D-8324-4BAA-AEB9-9504E493858A}" type="pres">
      <dgm:prSet presAssocID="{EBF6423C-0299-41A9-9B74-74738CAF70A4}" presName="DropPinPlaceHolder" presStyleCnt="0"/>
      <dgm:spPr/>
    </dgm:pt>
    <dgm:pt modelId="{E33F229A-3F14-4750-9F2C-7960CEC3A490}" type="pres">
      <dgm:prSet presAssocID="{EBF6423C-0299-41A9-9B74-74738CAF70A4}" presName="DropPin" presStyleLbl="alignNode1" presStyleIdx="6" presStyleCnt="11"/>
      <dgm:spPr/>
    </dgm:pt>
    <dgm:pt modelId="{818816FB-324B-40E3-87C3-F917E96A1955}" type="pres">
      <dgm:prSet presAssocID="{EBF6423C-0299-41A9-9B74-74738CAF70A4}" presName="Ellipse" presStyleLbl="fgAcc1" presStyleIdx="7" presStyleCnt="12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noFill/>
          <a:prstDash val="solid"/>
          <a:miter lim="800000"/>
        </a:ln>
        <a:effectLst/>
      </dgm:spPr>
    </dgm:pt>
    <dgm:pt modelId="{791E07D8-75E2-4B74-9CA8-EE285C0AD1AA}" type="pres">
      <dgm:prSet presAssocID="{EBF6423C-0299-41A9-9B74-74738CAF70A4}" presName="L2TextContainer" presStyleLbl="revTx" presStyleIdx="12" presStyleCnt="22">
        <dgm:presLayoutVars>
          <dgm:bulletEnabled val="1"/>
        </dgm:presLayoutVars>
      </dgm:prSet>
      <dgm:spPr/>
    </dgm:pt>
    <dgm:pt modelId="{970CF7C7-D85D-48B3-A651-3AFFD21C1B66}" type="pres">
      <dgm:prSet presAssocID="{EBF6423C-0299-41A9-9B74-74738CAF70A4}" presName="L1TextContainer" presStyleLbl="revTx" presStyleIdx="13" presStyleCnt="22">
        <dgm:presLayoutVars>
          <dgm:chMax val="1"/>
          <dgm:chPref val="1"/>
          <dgm:bulletEnabled val="1"/>
        </dgm:presLayoutVars>
      </dgm:prSet>
      <dgm:spPr/>
    </dgm:pt>
    <dgm:pt modelId="{A3A33B15-4DB0-4CBE-AF56-0D8163FABAEC}" type="pres">
      <dgm:prSet presAssocID="{EBF6423C-0299-41A9-9B74-74738CAF70A4}" presName="ConnectLine" presStyleLbl="sibTrans1D1" presStyleIdx="6" presStyleCnt="11"/>
      <dgm:spPr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AF88E7F4-BF1F-428A-8EC5-CEC465FAA096}" type="pres">
      <dgm:prSet presAssocID="{EBF6423C-0299-41A9-9B74-74738CAF70A4}" presName="EmptyPlaceHolder" presStyleCnt="0"/>
      <dgm:spPr/>
    </dgm:pt>
    <dgm:pt modelId="{A49E70FF-0CB4-46A4-B511-9D360DCE5311}" type="pres">
      <dgm:prSet presAssocID="{AB67D3E7-17B9-4D88-9108-76DE09014B60}" presName="spaceBetweenRectangles" presStyleCnt="0"/>
      <dgm:spPr/>
    </dgm:pt>
    <dgm:pt modelId="{FC4302C4-693F-474C-91EE-8F74B50BEFFE}" type="pres">
      <dgm:prSet presAssocID="{F0ABE75C-910D-437D-89E7-34C63CB1E7C8}" presName="composite" presStyleCnt="0"/>
      <dgm:spPr/>
    </dgm:pt>
    <dgm:pt modelId="{701FF80B-6B93-4E24-A1C3-F1DEE2B60ACB}" type="pres">
      <dgm:prSet presAssocID="{F0ABE75C-910D-437D-89E7-34C63CB1E7C8}" presName="ConnectorPoint" presStyleLbl="lnNode1" presStyleIdx="7" presStyleCnt="11"/>
      <dgm:spPr>
        <a:gradFill rotWithShape="0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51AF2214-85BB-4D59-9381-49F2E45C5EDE}" type="pres">
      <dgm:prSet presAssocID="{F0ABE75C-910D-437D-89E7-34C63CB1E7C8}" presName="DropPinPlaceHolder" presStyleCnt="0"/>
      <dgm:spPr/>
    </dgm:pt>
    <dgm:pt modelId="{1094F037-9A1D-4326-A6AB-2A886E7958CC}" type="pres">
      <dgm:prSet presAssocID="{F0ABE75C-910D-437D-89E7-34C63CB1E7C8}" presName="DropPin" presStyleLbl="alignNode1" presStyleIdx="7" presStyleCnt="11"/>
      <dgm:spPr/>
    </dgm:pt>
    <dgm:pt modelId="{CAC10529-3E80-46FB-8EF6-9894BDA6C0C2}" type="pres">
      <dgm:prSet presAssocID="{F0ABE75C-910D-437D-89E7-34C63CB1E7C8}" presName="Ellipse" presStyleLbl="fgAcc1" presStyleIdx="8" presStyleCnt="12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noFill/>
          <a:prstDash val="solid"/>
          <a:miter lim="800000"/>
        </a:ln>
        <a:effectLst/>
      </dgm:spPr>
    </dgm:pt>
    <dgm:pt modelId="{316CDF26-74C7-4137-B1EA-6FEC27A2310D}" type="pres">
      <dgm:prSet presAssocID="{F0ABE75C-910D-437D-89E7-34C63CB1E7C8}" presName="L2TextContainer" presStyleLbl="revTx" presStyleIdx="14" presStyleCnt="22">
        <dgm:presLayoutVars>
          <dgm:bulletEnabled val="1"/>
        </dgm:presLayoutVars>
      </dgm:prSet>
      <dgm:spPr/>
    </dgm:pt>
    <dgm:pt modelId="{2477A451-8F3E-4723-BF23-961A89C95C84}" type="pres">
      <dgm:prSet presAssocID="{F0ABE75C-910D-437D-89E7-34C63CB1E7C8}" presName="L1TextContainer" presStyleLbl="revTx" presStyleIdx="15" presStyleCnt="22">
        <dgm:presLayoutVars>
          <dgm:chMax val="1"/>
          <dgm:chPref val="1"/>
          <dgm:bulletEnabled val="1"/>
        </dgm:presLayoutVars>
      </dgm:prSet>
      <dgm:spPr/>
    </dgm:pt>
    <dgm:pt modelId="{CE11E2F9-BD00-4216-8219-977F30A797F5}" type="pres">
      <dgm:prSet presAssocID="{F0ABE75C-910D-437D-89E7-34C63CB1E7C8}" presName="ConnectLine" presStyleLbl="sibTrans1D1" presStyleIdx="7" presStyleCnt="11"/>
      <dgm:spPr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988AAA9B-D89C-45C9-8785-3E8176990374}" type="pres">
      <dgm:prSet presAssocID="{F0ABE75C-910D-437D-89E7-34C63CB1E7C8}" presName="EmptyPlaceHolder" presStyleCnt="0"/>
      <dgm:spPr/>
    </dgm:pt>
    <dgm:pt modelId="{78BE59DB-8632-4A1B-B7CE-0D4B7C6F3A1F}" type="pres">
      <dgm:prSet presAssocID="{47BAF73D-BE4A-4026-8E20-1A8E7F576DC2}" presName="spaceBetweenRectangles" presStyleCnt="0"/>
      <dgm:spPr/>
    </dgm:pt>
    <dgm:pt modelId="{331523A8-7CEB-43EB-80AE-027C4A84EE0A}" type="pres">
      <dgm:prSet presAssocID="{9235C400-9D74-458E-8E26-A92E18B1D41D}" presName="composite" presStyleCnt="0"/>
      <dgm:spPr/>
    </dgm:pt>
    <dgm:pt modelId="{8AC8E47C-310C-449D-B1D8-F6961585CBA0}" type="pres">
      <dgm:prSet presAssocID="{9235C400-9D74-458E-8E26-A92E18B1D41D}" presName="ConnectorPoint" presStyleLbl="lnNode1" presStyleIdx="8" presStyleCnt="11"/>
      <dgm:spPr>
        <a:gradFill rotWithShape="0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7240FCB5-CF67-4480-B317-B9888F7DCCBB}" type="pres">
      <dgm:prSet presAssocID="{9235C400-9D74-458E-8E26-A92E18B1D41D}" presName="DropPinPlaceHolder" presStyleCnt="0"/>
      <dgm:spPr/>
    </dgm:pt>
    <dgm:pt modelId="{C07AD6F7-CE01-49F9-84BF-FD1F2DB333B1}" type="pres">
      <dgm:prSet presAssocID="{9235C400-9D74-458E-8E26-A92E18B1D41D}" presName="DropPin" presStyleLbl="alignNode1" presStyleIdx="8" presStyleCnt="11"/>
      <dgm:spPr/>
    </dgm:pt>
    <dgm:pt modelId="{764804D7-C7B1-46AD-BCD3-369C2832D9ED}" type="pres">
      <dgm:prSet presAssocID="{9235C400-9D74-458E-8E26-A92E18B1D41D}" presName="Ellipse" presStyleLbl="fgAcc1" presStyleIdx="9" presStyleCnt="12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noFill/>
          <a:prstDash val="solid"/>
          <a:miter lim="800000"/>
        </a:ln>
        <a:effectLst/>
      </dgm:spPr>
    </dgm:pt>
    <dgm:pt modelId="{02202E4F-BA48-40BB-8963-C6C4627019CC}" type="pres">
      <dgm:prSet presAssocID="{9235C400-9D74-458E-8E26-A92E18B1D41D}" presName="L2TextContainer" presStyleLbl="revTx" presStyleIdx="16" presStyleCnt="22">
        <dgm:presLayoutVars>
          <dgm:bulletEnabled val="1"/>
        </dgm:presLayoutVars>
      </dgm:prSet>
      <dgm:spPr/>
    </dgm:pt>
    <dgm:pt modelId="{59DF4BEA-38E5-4D29-9194-26CB67D09448}" type="pres">
      <dgm:prSet presAssocID="{9235C400-9D74-458E-8E26-A92E18B1D41D}" presName="L1TextContainer" presStyleLbl="revTx" presStyleIdx="17" presStyleCnt="22">
        <dgm:presLayoutVars>
          <dgm:chMax val="1"/>
          <dgm:chPref val="1"/>
          <dgm:bulletEnabled val="1"/>
        </dgm:presLayoutVars>
      </dgm:prSet>
      <dgm:spPr/>
    </dgm:pt>
    <dgm:pt modelId="{B8580066-803D-4B2A-9506-22B202B0BBD4}" type="pres">
      <dgm:prSet presAssocID="{9235C400-9D74-458E-8E26-A92E18B1D41D}" presName="ConnectLine" presStyleLbl="sibTrans1D1" presStyleIdx="8" presStyleCnt="11"/>
      <dgm:spPr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24E4F33E-9374-4ADC-8EA3-C751E53BFDC3}" type="pres">
      <dgm:prSet presAssocID="{9235C400-9D74-458E-8E26-A92E18B1D41D}" presName="EmptyPlaceHolder" presStyleCnt="0"/>
      <dgm:spPr/>
    </dgm:pt>
    <dgm:pt modelId="{F81A1C94-D85E-42CA-B30E-C5267FAB9978}" type="pres">
      <dgm:prSet presAssocID="{4B3E4D67-D79F-4B82-BE33-93A487959ECB}" presName="spaceBetweenRectangles" presStyleCnt="0"/>
      <dgm:spPr/>
    </dgm:pt>
    <dgm:pt modelId="{97E2D6AE-F176-4DB2-8274-5368F69804E0}" type="pres">
      <dgm:prSet presAssocID="{A310FD39-D6BC-4F6C-B29D-E2F31CEDE88C}" presName="composite" presStyleCnt="0"/>
      <dgm:spPr/>
    </dgm:pt>
    <dgm:pt modelId="{6843EABA-446B-4923-A710-B967F9EE0E4C}" type="pres">
      <dgm:prSet presAssocID="{A310FD39-D6BC-4F6C-B29D-E2F31CEDE88C}" presName="ConnectorPoint" presStyleLbl="lnNode1" presStyleIdx="9" presStyleCnt="11"/>
      <dgm:spPr>
        <a:gradFill rotWithShape="0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D74DC958-5076-4669-AA43-97FCC59DF45D}" type="pres">
      <dgm:prSet presAssocID="{A310FD39-D6BC-4F6C-B29D-E2F31CEDE88C}" presName="DropPinPlaceHolder" presStyleCnt="0"/>
      <dgm:spPr/>
    </dgm:pt>
    <dgm:pt modelId="{CE467174-FA41-41CF-80F2-CE1FF15A4E5D}" type="pres">
      <dgm:prSet presAssocID="{A310FD39-D6BC-4F6C-B29D-E2F31CEDE88C}" presName="DropPin" presStyleLbl="alignNode1" presStyleIdx="9" presStyleCnt="11"/>
      <dgm:spPr/>
    </dgm:pt>
    <dgm:pt modelId="{1FF80ADB-B1C1-461B-AF60-AA4CD002A6AD}" type="pres">
      <dgm:prSet presAssocID="{A310FD39-D6BC-4F6C-B29D-E2F31CEDE88C}" presName="Ellipse" presStyleLbl="fgAcc1" presStyleIdx="10" presStyleCnt="12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noFill/>
          <a:prstDash val="solid"/>
          <a:miter lim="800000"/>
        </a:ln>
        <a:effectLst/>
      </dgm:spPr>
    </dgm:pt>
    <dgm:pt modelId="{835B119E-075A-40D0-8BDA-93EE9877F745}" type="pres">
      <dgm:prSet presAssocID="{A310FD39-D6BC-4F6C-B29D-E2F31CEDE88C}" presName="L2TextContainer" presStyleLbl="revTx" presStyleIdx="18" presStyleCnt="22">
        <dgm:presLayoutVars>
          <dgm:bulletEnabled val="1"/>
        </dgm:presLayoutVars>
      </dgm:prSet>
      <dgm:spPr/>
    </dgm:pt>
    <dgm:pt modelId="{26D0F3C2-083B-4C9E-BAE3-BEAA4B176BAD}" type="pres">
      <dgm:prSet presAssocID="{A310FD39-D6BC-4F6C-B29D-E2F31CEDE88C}" presName="L1TextContainer" presStyleLbl="revTx" presStyleIdx="19" presStyleCnt="22">
        <dgm:presLayoutVars>
          <dgm:chMax val="1"/>
          <dgm:chPref val="1"/>
          <dgm:bulletEnabled val="1"/>
        </dgm:presLayoutVars>
      </dgm:prSet>
      <dgm:spPr/>
    </dgm:pt>
    <dgm:pt modelId="{A21F0059-7C04-4DA9-9CAD-59B7B82917F2}" type="pres">
      <dgm:prSet presAssocID="{A310FD39-D6BC-4F6C-B29D-E2F31CEDE88C}" presName="ConnectLine" presStyleLbl="sibTrans1D1" presStyleIdx="9" presStyleCnt="11"/>
      <dgm:spPr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02730E05-6F7F-4E07-B2A6-F5BE01073273}" type="pres">
      <dgm:prSet presAssocID="{A310FD39-D6BC-4F6C-B29D-E2F31CEDE88C}" presName="EmptyPlaceHolder" presStyleCnt="0"/>
      <dgm:spPr/>
    </dgm:pt>
    <dgm:pt modelId="{F15101E2-2F9D-4E1F-9815-15F97C82B1C5}" type="pres">
      <dgm:prSet presAssocID="{1DAAA618-81FD-4553-B9BD-FF093274B111}" presName="spaceBetweenRectangles" presStyleCnt="0"/>
      <dgm:spPr/>
    </dgm:pt>
    <dgm:pt modelId="{2188F662-3068-4270-90AF-5638ACF570C1}" type="pres">
      <dgm:prSet presAssocID="{744AC53A-B177-4D78-A5FA-5B93CEF387CF}" presName="composite" presStyleCnt="0"/>
      <dgm:spPr/>
    </dgm:pt>
    <dgm:pt modelId="{5AF2BFA9-39D8-4F33-AF3D-DF8F67DFE2D5}" type="pres">
      <dgm:prSet presAssocID="{744AC53A-B177-4D78-A5FA-5B93CEF387CF}" presName="ConnectorPoint" presStyleLbl="lnNode1" presStyleIdx="10" presStyleCnt="11"/>
      <dgm:spPr>
        <a:gradFill rotWithShape="0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8F9BCB36-52AA-4787-88B5-BEA30B8A7FC7}" type="pres">
      <dgm:prSet presAssocID="{744AC53A-B177-4D78-A5FA-5B93CEF387CF}" presName="DropPinPlaceHolder" presStyleCnt="0"/>
      <dgm:spPr/>
    </dgm:pt>
    <dgm:pt modelId="{98063D85-E891-41B2-A55D-9C3725313770}" type="pres">
      <dgm:prSet presAssocID="{744AC53A-B177-4D78-A5FA-5B93CEF387CF}" presName="DropPin" presStyleLbl="alignNode1" presStyleIdx="10" presStyleCnt="11"/>
      <dgm:spPr/>
    </dgm:pt>
    <dgm:pt modelId="{B26AB001-FC7A-4AA9-A79C-C483E1540062}" type="pres">
      <dgm:prSet presAssocID="{744AC53A-B177-4D78-A5FA-5B93CEF387CF}" presName="Ellipse" presStyleLbl="fgAcc1" presStyleIdx="11" presStyleCnt="12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noFill/>
          <a:prstDash val="solid"/>
          <a:miter lim="800000"/>
        </a:ln>
        <a:effectLst/>
      </dgm:spPr>
    </dgm:pt>
    <dgm:pt modelId="{1DDC1448-FDFC-4E4D-9E97-8F5C6E19BA92}" type="pres">
      <dgm:prSet presAssocID="{744AC53A-B177-4D78-A5FA-5B93CEF387CF}" presName="L2TextContainer" presStyleLbl="revTx" presStyleIdx="20" presStyleCnt="22">
        <dgm:presLayoutVars>
          <dgm:bulletEnabled val="1"/>
        </dgm:presLayoutVars>
      </dgm:prSet>
      <dgm:spPr/>
    </dgm:pt>
    <dgm:pt modelId="{AFA5A727-A647-4F18-8796-11ABF89AE333}" type="pres">
      <dgm:prSet presAssocID="{744AC53A-B177-4D78-A5FA-5B93CEF387CF}" presName="L1TextContainer" presStyleLbl="revTx" presStyleIdx="21" presStyleCnt="22">
        <dgm:presLayoutVars>
          <dgm:chMax val="1"/>
          <dgm:chPref val="1"/>
          <dgm:bulletEnabled val="1"/>
        </dgm:presLayoutVars>
      </dgm:prSet>
      <dgm:spPr/>
    </dgm:pt>
    <dgm:pt modelId="{A438A4B8-61A8-4C54-94C2-03C5ED18E844}" type="pres">
      <dgm:prSet presAssocID="{744AC53A-B177-4D78-A5FA-5B93CEF387CF}" presName="ConnectLine" presStyleLbl="sibTrans1D1" presStyleIdx="10" presStyleCnt="11"/>
      <dgm:spPr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3E4C65A5-A77F-4C48-BDB9-BC46D600815E}" type="pres">
      <dgm:prSet presAssocID="{744AC53A-B177-4D78-A5FA-5B93CEF387CF}" presName="EmptyPlaceHolder" presStyleCnt="0"/>
      <dgm:spPr/>
    </dgm:pt>
  </dgm:ptLst>
  <dgm:cxnLst>
    <dgm:cxn modelId="{72713005-C14C-4A00-BAD1-14F2270F2048}" type="presOf" srcId="{FE001054-04D5-4B9D-AA60-658864F36539}" destId="{835B119E-075A-40D0-8BDA-93EE9877F745}" srcOrd="0" destOrd="0" presId="urn:microsoft.com/office/officeart/2017/3/layout/DropPinTimeline"/>
    <dgm:cxn modelId="{739F6F06-384C-449A-9FA6-15A53F70D523}" srcId="{98CE119C-4A33-4439-840F-C7655CF752D5}" destId="{A310FD39-D6BC-4F6C-B29D-E2F31CEDE88C}" srcOrd="9" destOrd="0" parTransId="{C7022E99-6D34-4E6C-BDB0-FF5C79855789}" sibTransId="{1DAAA618-81FD-4553-B9BD-FF093274B111}"/>
    <dgm:cxn modelId="{0D3AC906-5155-4BCB-909A-4684313FA6E6}" type="presOf" srcId="{F02A7A83-F9AF-4250-A02F-BAE2196C4605}" destId="{3137019A-D449-4BC2-9AA5-D2900AA64BB5}" srcOrd="0" destOrd="0" presId="urn:microsoft.com/office/officeart/2017/3/layout/DropPinTimeline"/>
    <dgm:cxn modelId="{DA532812-0FF5-455A-AF9E-9980FD57219C}" srcId="{61F86CD3-C77F-4609-8A95-14DE4456505A}" destId="{B1EE2CA1-B301-4737-B355-026668A1B78C}" srcOrd="0" destOrd="0" parTransId="{4D1DAF87-0391-4077-96D6-67B0FB8E26C6}" sibTransId="{23A10B5B-DAA3-4323-8BFF-F5618DEEB318}"/>
    <dgm:cxn modelId="{3A42611B-3077-441D-8701-800373A89A0B}" type="presOf" srcId="{72F4BEDD-927A-499E-AED2-C20E94F2FC13}" destId="{366AA2C8-C8F6-4137-AF7F-3ACBD8F6A382}" srcOrd="0" destOrd="0" presId="urn:microsoft.com/office/officeart/2017/3/layout/DropPinTimeline"/>
    <dgm:cxn modelId="{48A3731B-8278-4D2E-9CCF-47ED0DBB2EE1}" type="presOf" srcId="{98CE119C-4A33-4439-840F-C7655CF752D5}" destId="{71B9952B-8890-47FA-9E5B-70AE145E90D4}" srcOrd="0" destOrd="0" presId="urn:microsoft.com/office/officeart/2017/3/layout/DropPinTimeline"/>
    <dgm:cxn modelId="{AA653D22-8BC4-45D5-A2D1-07FCD2DBCD7C}" srcId="{98CE119C-4A33-4439-840F-C7655CF752D5}" destId="{6F337EF6-9F7C-4F22-98A4-A4D3023705F2}" srcOrd="5" destOrd="0" parTransId="{727E7D47-52C8-4EE1-91F6-77438EEF0A03}" sibTransId="{F9E006AC-71DB-417B-99E5-22F132132018}"/>
    <dgm:cxn modelId="{865EE92C-01E3-4345-B72E-1B124C85DB35}" srcId="{98CE119C-4A33-4439-840F-C7655CF752D5}" destId="{E3DDA7AD-EC92-46D2-91C9-CA5A27764757}" srcOrd="4" destOrd="0" parTransId="{2106702A-92FC-4EBF-87B1-86DC7BB8CA6F}" sibTransId="{17A60778-C336-4546-8020-104512DC4771}"/>
    <dgm:cxn modelId="{085A7430-5DDA-40BC-BA83-97067DA34B1B}" srcId="{EBF6423C-0299-41A9-9B74-74738CAF70A4}" destId="{B68D6386-E3BC-4F9B-9BF9-07140DBE91F1}" srcOrd="0" destOrd="0" parTransId="{7992A5BD-855D-48CB-86C7-4A4358D72B1F}" sibTransId="{BCE533C8-5D3A-4D51-982F-A5BD8A7B31E3}"/>
    <dgm:cxn modelId="{F1C6DF31-1A58-4606-AF10-CF88C0DA5082}" type="presOf" srcId="{B1EE2CA1-B301-4737-B355-026668A1B78C}" destId="{A6E43693-8C32-4C44-AD03-975DFB56512E}" srcOrd="0" destOrd="0" presId="urn:microsoft.com/office/officeart/2017/3/layout/DropPinTimeline"/>
    <dgm:cxn modelId="{A6ADCE35-442C-40C7-9C35-EAFAD8230250}" srcId="{98CE119C-4A33-4439-840F-C7655CF752D5}" destId="{9235C400-9D74-458E-8E26-A92E18B1D41D}" srcOrd="8" destOrd="0" parTransId="{FC9F97FF-90D7-4C8D-BA50-1E44DD335DE9}" sibTransId="{4B3E4D67-D79F-4B82-BE33-93A487959ECB}"/>
    <dgm:cxn modelId="{63F28C3E-2D26-4005-98DF-E47A9A9B7F7F}" type="presOf" srcId="{767CF52F-9FD1-43ED-9BAA-70720631CC9B}" destId="{42020939-AB84-4318-848B-315426EF3B92}" srcOrd="0" destOrd="0" presId="urn:microsoft.com/office/officeart/2017/3/layout/DropPinTimeline"/>
    <dgm:cxn modelId="{A974CB61-03AD-42C9-89C6-760CD133A651}" srcId="{9235C400-9D74-458E-8E26-A92E18B1D41D}" destId="{872D1896-F643-4CD4-B54B-F48865F3A851}" srcOrd="0" destOrd="0" parTransId="{CE072311-420E-41F3-844D-8983A7119248}" sibTransId="{A5347D97-BCF1-43C0-A575-6CEDAFB79470}"/>
    <dgm:cxn modelId="{2673B246-6DBE-4DEE-80FE-7DADCF535518}" type="presOf" srcId="{18D3C272-5C9A-4DBE-BA51-2E9D000838F4}" destId="{1DDC1448-FDFC-4E4D-9E97-8F5C6E19BA92}" srcOrd="0" destOrd="0" presId="urn:microsoft.com/office/officeart/2017/3/layout/DropPinTimeline"/>
    <dgm:cxn modelId="{87E9B746-0D16-4091-A615-745954A21704}" type="presOf" srcId="{A310FD39-D6BC-4F6C-B29D-E2F31CEDE88C}" destId="{26D0F3C2-083B-4C9E-BAE3-BEAA4B176BAD}" srcOrd="0" destOrd="0" presId="urn:microsoft.com/office/officeart/2017/3/layout/DropPinTimeline"/>
    <dgm:cxn modelId="{1786F866-0C95-4B9D-8DFF-185314950982}" type="presOf" srcId="{9235C400-9D74-458E-8E26-A92E18B1D41D}" destId="{59DF4BEA-38E5-4D29-9194-26CB67D09448}" srcOrd="0" destOrd="0" presId="urn:microsoft.com/office/officeart/2017/3/layout/DropPinTimeline"/>
    <dgm:cxn modelId="{C95B0948-A0D4-4F2A-9A2D-8FC2E839D3A1}" srcId="{99B32051-8151-4B99-B496-E5A05EBB3749}" destId="{C233ABFF-B07E-4098-BC92-B887F08744EE}" srcOrd="0" destOrd="0" parTransId="{57DA630D-0A83-4BEE-BA2B-A128245628E4}" sibTransId="{5FC42B22-41C2-49CF-98D5-003D15AF1035}"/>
    <dgm:cxn modelId="{6D80B56A-11DD-4904-B28A-DEF6268FA934}" srcId="{98CE119C-4A33-4439-840F-C7655CF752D5}" destId="{F02A7A83-F9AF-4250-A02F-BAE2196C4605}" srcOrd="0" destOrd="0" parTransId="{BE5F776A-43A1-422A-A64D-6F10B32BD156}" sibTransId="{51FAFD03-885D-4C43-9015-D755223BABE9}"/>
    <dgm:cxn modelId="{E53E416B-52B3-4925-9C66-2F85664CDCC0}" type="presOf" srcId="{872D1896-F643-4CD4-B54B-F48865F3A851}" destId="{02202E4F-BA48-40BB-8963-C6C4627019CC}" srcOrd="0" destOrd="0" presId="urn:microsoft.com/office/officeart/2017/3/layout/DropPinTimeline"/>
    <dgm:cxn modelId="{8D3AB64C-50A6-4111-8BAF-1D54DC546CC6}" srcId="{6F337EF6-9F7C-4F22-98A4-A4D3023705F2}" destId="{D917EC17-CC34-4898-87FE-2E74E4B39C0B}" srcOrd="0" destOrd="0" parTransId="{2893FDBE-3186-4CFC-9A9B-BB48620F9F98}" sibTransId="{8278FFD6-68ED-4301-AA17-6D7FDEA636F2}"/>
    <dgm:cxn modelId="{6412604E-DDFA-4DB7-A442-C59C0A771ABA}" type="presOf" srcId="{99B32051-8151-4B99-B496-E5A05EBB3749}" destId="{CEDAC820-3051-41FE-9AFC-A59339B09DB4}" srcOrd="0" destOrd="0" presId="urn:microsoft.com/office/officeart/2017/3/layout/DropPinTimeline"/>
    <dgm:cxn modelId="{599A834F-9999-42C5-A02D-881EDE704C2E}" type="presOf" srcId="{61F86CD3-C77F-4609-8A95-14DE4456505A}" destId="{6691DF97-410B-4101-AC26-2EC2FDC37521}" srcOrd="0" destOrd="0" presId="urn:microsoft.com/office/officeart/2017/3/layout/DropPinTimeline"/>
    <dgm:cxn modelId="{08155372-818A-47FD-A218-8B434C1299D9}" srcId="{F02A7A83-F9AF-4250-A02F-BAE2196C4605}" destId="{72F4BEDD-927A-499E-AED2-C20E94F2FC13}" srcOrd="0" destOrd="0" parTransId="{FD03EB14-3EAD-4BBA-8E74-A01EB10AFFAF}" sibTransId="{8056F59B-C3A0-489C-8F83-0EE4D714F370}"/>
    <dgm:cxn modelId="{9F317E73-9B96-4CDC-A70A-531DCE69F11A}" type="presOf" srcId="{D917EC17-CC34-4898-87FE-2E74E4B39C0B}" destId="{221C914C-CF1B-4669-BC24-FDF95050D29B}" srcOrd="0" destOrd="0" presId="urn:microsoft.com/office/officeart/2017/3/layout/DropPinTimeline"/>
    <dgm:cxn modelId="{B37A0E7E-0927-4B8F-A17C-E8A74FD3A2D2}" type="presOf" srcId="{F0ABE75C-910D-437D-89E7-34C63CB1E7C8}" destId="{2477A451-8F3E-4723-BF23-961A89C95C84}" srcOrd="0" destOrd="0" presId="urn:microsoft.com/office/officeart/2017/3/layout/DropPinTimeline"/>
    <dgm:cxn modelId="{EB135290-269D-421C-B925-CD7314A4623F}" srcId="{98CE119C-4A33-4439-840F-C7655CF752D5}" destId="{F0ABE75C-910D-437D-89E7-34C63CB1E7C8}" srcOrd="7" destOrd="0" parTransId="{0EE9A1F1-E2BD-4BF7-82A6-7F801A60B045}" sibTransId="{47BAF73D-BE4A-4026-8E20-1A8E7F576DC2}"/>
    <dgm:cxn modelId="{4DF2F5A3-9470-4424-A5A0-4FF1107E8452}" type="presOf" srcId="{C233ABFF-B07E-4098-BC92-B887F08744EE}" destId="{40FAE41D-3E20-4A0B-8C6E-71BE2AB2F92B}" srcOrd="0" destOrd="0" presId="urn:microsoft.com/office/officeart/2017/3/layout/DropPinTimeline"/>
    <dgm:cxn modelId="{A3B633AC-CAD6-462B-86E7-D4B1ACB00BAB}" type="presOf" srcId="{7A73D728-BEBE-4210-A612-90EB19AB7F2D}" destId="{BDCD6C30-0541-4EA2-82AA-6C89BBF284D2}" srcOrd="0" destOrd="0" presId="urn:microsoft.com/office/officeart/2017/3/layout/DropPinTimeline"/>
    <dgm:cxn modelId="{E06DCCAD-41A2-4C75-B175-3692A571CF68}" srcId="{E3DDA7AD-EC92-46D2-91C9-CA5A27764757}" destId="{7A73D728-BEBE-4210-A612-90EB19AB7F2D}" srcOrd="0" destOrd="0" parTransId="{4CE66A46-1F7F-4F02-BF82-CA1C67B26EDA}" sibTransId="{1B984FF1-D024-42B3-B5B8-3C8F55EE88EA}"/>
    <dgm:cxn modelId="{096254B9-CE6F-4B10-9768-387F17499948}" srcId="{60FB4D91-6F83-4450-82D0-07D050721A9E}" destId="{767CF52F-9FD1-43ED-9BAA-70720631CC9B}" srcOrd="0" destOrd="0" parTransId="{6C03D8C1-C3B0-4187-96B0-9A0D4CA9BAB9}" sibTransId="{D1900BF8-AAF1-4495-BF72-06D79A06BE3F}"/>
    <dgm:cxn modelId="{F59081BE-E60D-4FB6-A67A-460CC10ADD5B}" srcId="{98CE119C-4A33-4439-840F-C7655CF752D5}" destId="{EBF6423C-0299-41A9-9B74-74738CAF70A4}" srcOrd="6" destOrd="0" parTransId="{CDF0BB02-D1D5-490C-AE48-1194DA1FEAB8}" sibTransId="{AB67D3E7-17B9-4D88-9108-76DE09014B60}"/>
    <dgm:cxn modelId="{256068C2-B086-47A5-9A5E-560800C1924B}" srcId="{98CE119C-4A33-4439-840F-C7655CF752D5}" destId="{99B32051-8151-4B99-B496-E5A05EBB3749}" srcOrd="3" destOrd="0" parTransId="{CC0D9A33-4B2B-427A-A2C8-BC7388CDE45F}" sibTransId="{19D4B27C-A9C5-4E82-8F2B-8596850CE998}"/>
    <dgm:cxn modelId="{AA8986C5-C42F-4411-89CA-78A177ABDAAA}" type="presOf" srcId="{60FB4D91-6F83-4450-82D0-07D050721A9E}" destId="{55F562CF-7D3E-4815-BD98-101F9E0CDFD9}" srcOrd="0" destOrd="0" presId="urn:microsoft.com/office/officeart/2017/3/layout/DropPinTimeline"/>
    <dgm:cxn modelId="{3C816EC6-556C-4139-8763-877BD980941B}" type="presOf" srcId="{B68D6386-E3BC-4F9B-9BF9-07140DBE91F1}" destId="{791E07D8-75E2-4B74-9CA8-EE285C0AD1AA}" srcOrd="0" destOrd="0" presId="urn:microsoft.com/office/officeart/2017/3/layout/DropPinTimeline"/>
    <dgm:cxn modelId="{FB724DC9-B3A9-4A4A-90C7-B5EBF53CADBA}" srcId="{744AC53A-B177-4D78-A5FA-5B93CEF387CF}" destId="{18D3C272-5C9A-4DBE-BA51-2E9D000838F4}" srcOrd="0" destOrd="0" parTransId="{B4FC2F47-8101-474F-8E19-E24746BB85A1}" sibTransId="{CBEFDD88-4DB5-4220-87A2-A2DE9574FEB8}"/>
    <dgm:cxn modelId="{7CD6E0D2-B25C-40A0-99F7-156F0D845687}" srcId="{A310FD39-D6BC-4F6C-B29D-E2F31CEDE88C}" destId="{FE001054-04D5-4B9D-AA60-658864F36539}" srcOrd="0" destOrd="0" parTransId="{9D081732-0BBA-47D2-9787-80B34349A17B}" sibTransId="{FDE50602-8D7F-4B85-BCFF-2FD263E3DF3A}"/>
    <dgm:cxn modelId="{ECD248D5-7E64-4B9E-91F9-4B5175AC88EA}" type="presOf" srcId="{6F337EF6-9F7C-4F22-98A4-A4D3023705F2}" destId="{CB37E573-CBF4-498E-9B65-EC229792FC61}" srcOrd="0" destOrd="0" presId="urn:microsoft.com/office/officeart/2017/3/layout/DropPinTimeline"/>
    <dgm:cxn modelId="{1A4C49DB-339C-41BB-ABED-7435CE66F3B3}" srcId="{98CE119C-4A33-4439-840F-C7655CF752D5}" destId="{60FB4D91-6F83-4450-82D0-07D050721A9E}" srcOrd="1" destOrd="0" parTransId="{85D0A893-99F3-40E5-9B0B-00E36E6F6D3F}" sibTransId="{6EC87126-FBC0-4EBD-9882-D71B11F9C4CE}"/>
    <dgm:cxn modelId="{F5415FE0-481A-4420-8E58-2C5E601B1C9E}" type="presOf" srcId="{EBF6423C-0299-41A9-9B74-74738CAF70A4}" destId="{970CF7C7-D85D-48B3-A651-3AFFD21C1B66}" srcOrd="0" destOrd="0" presId="urn:microsoft.com/office/officeart/2017/3/layout/DropPinTimeline"/>
    <dgm:cxn modelId="{88FCCAE2-38B6-4820-8882-02641FF1C986}" srcId="{98CE119C-4A33-4439-840F-C7655CF752D5}" destId="{61F86CD3-C77F-4609-8A95-14DE4456505A}" srcOrd="2" destOrd="0" parTransId="{3B6D3DBD-0C71-4A11-A1C2-0DE336A21B0D}" sibTransId="{86F9071A-F2A1-45EA-B3DA-55D2053DA090}"/>
    <dgm:cxn modelId="{6E5D8DE3-678E-49DA-B072-2CF0DF56C060}" srcId="{98CE119C-4A33-4439-840F-C7655CF752D5}" destId="{744AC53A-B177-4D78-A5FA-5B93CEF387CF}" srcOrd="10" destOrd="0" parTransId="{054C7F3B-FB30-4A6A-9FF8-C31D6FD0E342}" sibTransId="{F5DBA0C3-591F-47CE-9024-6E2258E399A7}"/>
    <dgm:cxn modelId="{AB5BC3E3-0B2C-41A7-BA6F-AEF3EF93675D}" type="presOf" srcId="{E3DDA7AD-EC92-46D2-91C9-CA5A27764757}" destId="{FC1EF236-5081-4ABE-99BE-AC3E1E4B64EE}" srcOrd="0" destOrd="0" presId="urn:microsoft.com/office/officeart/2017/3/layout/DropPinTimeline"/>
    <dgm:cxn modelId="{B08E19E6-92CF-4825-BF72-1DAFB18FD72D}" type="presOf" srcId="{744AC53A-B177-4D78-A5FA-5B93CEF387CF}" destId="{AFA5A727-A647-4F18-8796-11ABF89AE333}" srcOrd="0" destOrd="0" presId="urn:microsoft.com/office/officeart/2017/3/layout/DropPinTimeline"/>
    <dgm:cxn modelId="{9BDD98F2-9851-40D2-875F-0291DCE2A2EE}" type="presOf" srcId="{8802D59E-6A55-497C-A512-4EA0EBDA84C0}" destId="{316CDF26-74C7-4137-B1EA-6FEC27A2310D}" srcOrd="0" destOrd="0" presId="urn:microsoft.com/office/officeart/2017/3/layout/DropPinTimeline"/>
    <dgm:cxn modelId="{53985AF8-59AA-4214-8905-21CB5388B984}" srcId="{F0ABE75C-910D-437D-89E7-34C63CB1E7C8}" destId="{8802D59E-6A55-497C-A512-4EA0EBDA84C0}" srcOrd="0" destOrd="0" parTransId="{CCC5B58C-5212-49F2-8EAA-216CD507CC9C}" sibTransId="{381183F7-2773-4991-9E08-918B7C6458D3}"/>
    <dgm:cxn modelId="{C272E91E-2D8B-4278-A3A5-4C557964C644}" type="presParOf" srcId="{71B9952B-8890-47FA-9E5B-70AE145E90D4}" destId="{5279685F-2B1E-4A42-81E2-6247EE23F148}" srcOrd="0" destOrd="0" presId="urn:microsoft.com/office/officeart/2017/3/layout/DropPinTimeline"/>
    <dgm:cxn modelId="{6D36D614-2609-4BCC-9FA1-767EDBB0B7C6}" type="presParOf" srcId="{71B9952B-8890-47FA-9E5B-70AE145E90D4}" destId="{F4C35082-1E63-412D-9165-F8D67475A52E}" srcOrd="1" destOrd="0" presId="urn:microsoft.com/office/officeart/2017/3/layout/DropPinTimeline"/>
    <dgm:cxn modelId="{91A11AAF-BC1A-43DF-B013-FECE6204C81A}" type="presParOf" srcId="{F4C35082-1E63-412D-9165-F8D67475A52E}" destId="{375264D4-44B8-468E-9812-CBCE0BD499B1}" srcOrd="0" destOrd="0" presId="urn:microsoft.com/office/officeart/2017/3/layout/DropPinTimeline"/>
    <dgm:cxn modelId="{0F37DFDE-1895-4F06-B915-2008730EF86C}" type="presParOf" srcId="{375264D4-44B8-468E-9812-CBCE0BD499B1}" destId="{71C22CFF-F3E0-4945-80D8-EBCB4723ACB6}" srcOrd="0" destOrd="0" presId="urn:microsoft.com/office/officeart/2017/3/layout/DropPinTimeline"/>
    <dgm:cxn modelId="{1E2C4F6B-F39E-4C0E-A198-8AD59F14D915}" type="presParOf" srcId="{375264D4-44B8-468E-9812-CBCE0BD499B1}" destId="{A1EC5885-D99A-4820-AE25-AFA55FE7B595}" srcOrd="1" destOrd="0" presId="urn:microsoft.com/office/officeart/2017/3/layout/DropPinTimeline"/>
    <dgm:cxn modelId="{21C97329-3862-42E3-A700-1A150401C01A}" type="presParOf" srcId="{A1EC5885-D99A-4820-AE25-AFA55FE7B595}" destId="{11F22B2E-5068-4670-945F-4873787C6DB0}" srcOrd="0" destOrd="0" presId="urn:microsoft.com/office/officeart/2017/3/layout/DropPinTimeline"/>
    <dgm:cxn modelId="{8F71D0EC-6308-4F08-A767-9DA55AA42F14}" type="presParOf" srcId="{A1EC5885-D99A-4820-AE25-AFA55FE7B595}" destId="{D1593463-9B4B-436C-99D9-F6201C019E5A}" srcOrd="1" destOrd="0" presId="urn:microsoft.com/office/officeart/2017/3/layout/DropPinTimeline"/>
    <dgm:cxn modelId="{7ACD08D4-28FB-4C70-B0CE-CC67B485E6E1}" type="presParOf" srcId="{375264D4-44B8-468E-9812-CBCE0BD499B1}" destId="{366AA2C8-C8F6-4137-AF7F-3ACBD8F6A382}" srcOrd="2" destOrd="0" presId="urn:microsoft.com/office/officeart/2017/3/layout/DropPinTimeline"/>
    <dgm:cxn modelId="{99066EBD-C866-4D75-A684-E5D0B215DD4B}" type="presParOf" srcId="{375264D4-44B8-468E-9812-CBCE0BD499B1}" destId="{3137019A-D449-4BC2-9AA5-D2900AA64BB5}" srcOrd="3" destOrd="0" presId="urn:microsoft.com/office/officeart/2017/3/layout/DropPinTimeline"/>
    <dgm:cxn modelId="{0D4A0559-8409-434D-9018-0BCA428E751F}" type="presParOf" srcId="{375264D4-44B8-468E-9812-CBCE0BD499B1}" destId="{C248A178-ED42-46CB-BA64-F92F9A491DBA}" srcOrd="4" destOrd="0" presId="urn:microsoft.com/office/officeart/2017/3/layout/DropPinTimeline"/>
    <dgm:cxn modelId="{527357F9-14F0-4568-BB33-907DE8CC52D1}" type="presParOf" srcId="{375264D4-44B8-468E-9812-CBCE0BD499B1}" destId="{A7A50A41-C29C-4BB0-BA04-FC0B4E461C61}" srcOrd="5" destOrd="0" presId="urn:microsoft.com/office/officeart/2017/3/layout/DropPinTimeline"/>
    <dgm:cxn modelId="{4F88C551-CD99-4BBF-8B13-A3C3F3D26CEB}" type="presParOf" srcId="{F4C35082-1E63-412D-9165-F8D67475A52E}" destId="{C5F03B60-CD96-40DA-AC6B-347E30C1F6AE}" srcOrd="1" destOrd="0" presId="urn:microsoft.com/office/officeart/2017/3/layout/DropPinTimeline"/>
    <dgm:cxn modelId="{7EFD5175-03D4-4B6C-96A8-AA1399FBC463}" type="presParOf" srcId="{F4C35082-1E63-412D-9165-F8D67475A52E}" destId="{FC0224D3-7FB5-48AC-BC00-2CFCE75DEABF}" srcOrd="2" destOrd="0" presId="urn:microsoft.com/office/officeart/2017/3/layout/DropPinTimeline"/>
    <dgm:cxn modelId="{E317F21A-5EAB-4418-8285-4D867A4EF648}" type="presParOf" srcId="{FC0224D3-7FB5-48AC-BC00-2CFCE75DEABF}" destId="{5609C358-4992-4C0A-830A-C867563B318E}" srcOrd="0" destOrd="0" presId="urn:microsoft.com/office/officeart/2017/3/layout/DropPinTimeline"/>
    <dgm:cxn modelId="{30A9C40E-D7E4-4AB1-BF26-67078D02CCBA}" type="presParOf" srcId="{FC0224D3-7FB5-48AC-BC00-2CFCE75DEABF}" destId="{6DB7B5E9-576B-442C-8F05-CEC3D91E984D}" srcOrd="1" destOrd="0" presId="urn:microsoft.com/office/officeart/2017/3/layout/DropPinTimeline"/>
    <dgm:cxn modelId="{54DDB1FB-B71A-478E-9C9A-45C29C913B97}" type="presParOf" srcId="{6DB7B5E9-576B-442C-8F05-CEC3D91E984D}" destId="{F4A00E0A-25B9-4301-B82A-D93CFB48D8B8}" srcOrd="0" destOrd="0" presId="urn:microsoft.com/office/officeart/2017/3/layout/DropPinTimeline"/>
    <dgm:cxn modelId="{DFE67452-41F5-4A1B-A1BE-39B05C7F829E}" type="presParOf" srcId="{6DB7B5E9-576B-442C-8F05-CEC3D91E984D}" destId="{92889EA7-EF56-46D2-B179-374A1C1750D9}" srcOrd="1" destOrd="0" presId="urn:microsoft.com/office/officeart/2017/3/layout/DropPinTimeline"/>
    <dgm:cxn modelId="{35CFCBE2-B362-4D21-8F9F-24F6EE043C3F}" type="presParOf" srcId="{FC0224D3-7FB5-48AC-BC00-2CFCE75DEABF}" destId="{42020939-AB84-4318-848B-315426EF3B92}" srcOrd="2" destOrd="0" presId="urn:microsoft.com/office/officeart/2017/3/layout/DropPinTimeline"/>
    <dgm:cxn modelId="{3A5F92CA-504A-454D-AEFB-9FB6710B17DA}" type="presParOf" srcId="{FC0224D3-7FB5-48AC-BC00-2CFCE75DEABF}" destId="{55F562CF-7D3E-4815-BD98-101F9E0CDFD9}" srcOrd="3" destOrd="0" presId="urn:microsoft.com/office/officeart/2017/3/layout/DropPinTimeline"/>
    <dgm:cxn modelId="{452C2BE8-86AB-4F13-9061-75A335E3F54A}" type="presParOf" srcId="{FC0224D3-7FB5-48AC-BC00-2CFCE75DEABF}" destId="{8D00FAF8-DC21-4BE9-9C12-ED17A9F3A850}" srcOrd="4" destOrd="0" presId="urn:microsoft.com/office/officeart/2017/3/layout/DropPinTimeline"/>
    <dgm:cxn modelId="{563A67F6-D389-4AEE-B766-0A16113BC776}" type="presParOf" srcId="{FC0224D3-7FB5-48AC-BC00-2CFCE75DEABF}" destId="{3D789321-2089-416E-BCC7-85858DB8BC9B}" srcOrd="5" destOrd="0" presId="urn:microsoft.com/office/officeart/2017/3/layout/DropPinTimeline"/>
    <dgm:cxn modelId="{A00858A9-0990-4A89-AC5B-83410AC3D589}" type="presParOf" srcId="{F4C35082-1E63-412D-9165-F8D67475A52E}" destId="{EFAF85CC-1B4B-473A-886F-9CB45E30CE54}" srcOrd="3" destOrd="0" presId="urn:microsoft.com/office/officeart/2017/3/layout/DropPinTimeline"/>
    <dgm:cxn modelId="{A7698A9D-655B-48A6-985E-312FC4DC3D84}" type="presParOf" srcId="{F4C35082-1E63-412D-9165-F8D67475A52E}" destId="{421647D5-6947-4639-B180-02C16615B488}" srcOrd="4" destOrd="0" presId="urn:microsoft.com/office/officeart/2017/3/layout/DropPinTimeline"/>
    <dgm:cxn modelId="{40E84236-DDFB-4577-AB41-FC87ECB744DE}" type="presParOf" srcId="{421647D5-6947-4639-B180-02C16615B488}" destId="{44594872-B55D-4947-BAE9-5549EC13EED5}" srcOrd="0" destOrd="0" presId="urn:microsoft.com/office/officeart/2017/3/layout/DropPinTimeline"/>
    <dgm:cxn modelId="{86270517-63FE-4BB2-BFF4-48960A81A9EC}" type="presParOf" srcId="{421647D5-6947-4639-B180-02C16615B488}" destId="{4EE80F86-9CC7-4681-9D3F-30B61DB97E44}" srcOrd="1" destOrd="0" presId="urn:microsoft.com/office/officeart/2017/3/layout/DropPinTimeline"/>
    <dgm:cxn modelId="{C4F5BCF6-39A6-48D0-8B04-2E3F43C5A077}" type="presParOf" srcId="{4EE80F86-9CC7-4681-9D3F-30B61DB97E44}" destId="{CC6B26B5-F925-468D-BB3C-3D1CEA894B35}" srcOrd="0" destOrd="0" presId="urn:microsoft.com/office/officeart/2017/3/layout/DropPinTimeline"/>
    <dgm:cxn modelId="{9010C1F7-9AB5-4573-8DE8-EC12E9D59165}" type="presParOf" srcId="{4EE80F86-9CC7-4681-9D3F-30B61DB97E44}" destId="{79163881-713F-4367-A485-F6858C7313ED}" srcOrd="1" destOrd="0" presId="urn:microsoft.com/office/officeart/2017/3/layout/DropPinTimeline"/>
    <dgm:cxn modelId="{48DAC3BE-4A8F-43A1-A411-F0DB5C904785}" type="presParOf" srcId="{421647D5-6947-4639-B180-02C16615B488}" destId="{A6E43693-8C32-4C44-AD03-975DFB56512E}" srcOrd="2" destOrd="0" presId="urn:microsoft.com/office/officeart/2017/3/layout/DropPinTimeline"/>
    <dgm:cxn modelId="{B57201DD-7BF4-4E6C-9D93-8C8545440B46}" type="presParOf" srcId="{421647D5-6947-4639-B180-02C16615B488}" destId="{6691DF97-410B-4101-AC26-2EC2FDC37521}" srcOrd="3" destOrd="0" presId="urn:microsoft.com/office/officeart/2017/3/layout/DropPinTimeline"/>
    <dgm:cxn modelId="{5E950372-75D7-42C6-9F66-7FE0CC5934D9}" type="presParOf" srcId="{421647D5-6947-4639-B180-02C16615B488}" destId="{1FF702E8-3277-48C4-9297-D636EFB23E19}" srcOrd="4" destOrd="0" presId="urn:microsoft.com/office/officeart/2017/3/layout/DropPinTimeline"/>
    <dgm:cxn modelId="{5DFD621E-4ADA-4474-8315-ADD2F1BBFD7B}" type="presParOf" srcId="{421647D5-6947-4639-B180-02C16615B488}" destId="{F6691F44-64CC-4426-8987-6EAF63CEB88D}" srcOrd="5" destOrd="0" presId="urn:microsoft.com/office/officeart/2017/3/layout/DropPinTimeline"/>
    <dgm:cxn modelId="{5A576B92-C578-43B9-8716-705DE6CBBE19}" type="presParOf" srcId="{F4C35082-1E63-412D-9165-F8D67475A52E}" destId="{92BECA63-6CF5-4860-A2A3-ABA4E675EA35}" srcOrd="5" destOrd="0" presId="urn:microsoft.com/office/officeart/2017/3/layout/DropPinTimeline"/>
    <dgm:cxn modelId="{4AB92976-2217-423E-AF7D-7A2B7618B983}" type="presParOf" srcId="{F4C35082-1E63-412D-9165-F8D67475A52E}" destId="{94605507-5490-4763-A8C7-A681111E7716}" srcOrd="6" destOrd="0" presId="urn:microsoft.com/office/officeart/2017/3/layout/DropPinTimeline"/>
    <dgm:cxn modelId="{C80ECCE5-9724-4ED9-A44D-650157D4579B}" type="presParOf" srcId="{94605507-5490-4763-A8C7-A681111E7716}" destId="{FABE66A5-085F-47A4-82C2-8127DCDEF293}" srcOrd="0" destOrd="0" presId="urn:microsoft.com/office/officeart/2017/3/layout/DropPinTimeline"/>
    <dgm:cxn modelId="{C40637AA-9769-47EF-B404-CD7EA29C3EA5}" type="presParOf" srcId="{94605507-5490-4763-A8C7-A681111E7716}" destId="{94AA5A51-FF38-4523-BF40-8EC76BCA8284}" srcOrd="1" destOrd="0" presId="urn:microsoft.com/office/officeart/2017/3/layout/DropPinTimeline"/>
    <dgm:cxn modelId="{A66E969C-45F0-40B3-9577-F28BC3012713}" type="presParOf" srcId="{94AA5A51-FF38-4523-BF40-8EC76BCA8284}" destId="{A90A6017-27E6-4E1B-B09B-E77B4DE24565}" srcOrd="0" destOrd="0" presId="urn:microsoft.com/office/officeart/2017/3/layout/DropPinTimeline"/>
    <dgm:cxn modelId="{0CE4B658-347C-4689-8DD0-EC5095123F70}" type="presParOf" srcId="{94AA5A51-FF38-4523-BF40-8EC76BCA8284}" destId="{040F158E-F082-4E34-8E3C-FCCB09BFBA7D}" srcOrd="1" destOrd="0" presId="urn:microsoft.com/office/officeart/2017/3/layout/DropPinTimeline"/>
    <dgm:cxn modelId="{F7AAB658-EFB5-4B51-843F-2E5852F3874F}" type="presParOf" srcId="{94605507-5490-4763-A8C7-A681111E7716}" destId="{40FAE41D-3E20-4A0B-8C6E-71BE2AB2F92B}" srcOrd="2" destOrd="0" presId="urn:microsoft.com/office/officeart/2017/3/layout/DropPinTimeline"/>
    <dgm:cxn modelId="{C56627B4-1B0F-465B-B9A3-A25CEC5FF7F4}" type="presParOf" srcId="{94605507-5490-4763-A8C7-A681111E7716}" destId="{CEDAC820-3051-41FE-9AFC-A59339B09DB4}" srcOrd="3" destOrd="0" presId="urn:microsoft.com/office/officeart/2017/3/layout/DropPinTimeline"/>
    <dgm:cxn modelId="{9D7B123E-795D-405B-BFAA-B6A7FD40D8F3}" type="presParOf" srcId="{94605507-5490-4763-A8C7-A681111E7716}" destId="{7422DF60-935A-428A-AFA8-2D188E57510F}" srcOrd="4" destOrd="0" presId="urn:microsoft.com/office/officeart/2017/3/layout/DropPinTimeline"/>
    <dgm:cxn modelId="{59F2E1EC-6373-4FE2-A814-45CC28D5F85B}" type="presParOf" srcId="{94605507-5490-4763-A8C7-A681111E7716}" destId="{94FE4BE1-5F85-433A-9DE1-78162C9E51CE}" srcOrd="5" destOrd="0" presId="urn:microsoft.com/office/officeart/2017/3/layout/DropPinTimeline"/>
    <dgm:cxn modelId="{3224DE92-29DF-472A-BDF0-EE8814826ECE}" type="presParOf" srcId="{F4C35082-1E63-412D-9165-F8D67475A52E}" destId="{52BA1E33-8EE0-41C6-8BEC-D781D4CF55D0}" srcOrd="7" destOrd="0" presId="urn:microsoft.com/office/officeart/2017/3/layout/DropPinTimeline"/>
    <dgm:cxn modelId="{F77725BD-CA84-4813-9E09-F6E9193F5472}" type="presParOf" srcId="{F4C35082-1E63-412D-9165-F8D67475A52E}" destId="{16F235FA-9FD7-4CDC-A7F6-CCD4F36EA124}" srcOrd="8" destOrd="0" presId="urn:microsoft.com/office/officeart/2017/3/layout/DropPinTimeline"/>
    <dgm:cxn modelId="{9FEA82E5-E6B9-4D2F-816D-D9EC38D177A3}" type="presParOf" srcId="{16F235FA-9FD7-4CDC-A7F6-CCD4F36EA124}" destId="{BBFD0745-FD4A-4ADE-AE4B-1F622DB57523}" srcOrd="0" destOrd="0" presId="urn:microsoft.com/office/officeart/2017/3/layout/DropPinTimeline"/>
    <dgm:cxn modelId="{63C59129-169F-43F7-9EC3-AD975E911BFA}" type="presParOf" srcId="{16F235FA-9FD7-4CDC-A7F6-CCD4F36EA124}" destId="{7DD50DD8-A61C-4A73-B0AC-2EF000141579}" srcOrd="1" destOrd="0" presId="urn:microsoft.com/office/officeart/2017/3/layout/DropPinTimeline"/>
    <dgm:cxn modelId="{96B3B2B2-E8C8-4955-9DCD-3009D0AC8002}" type="presParOf" srcId="{7DD50DD8-A61C-4A73-B0AC-2EF000141579}" destId="{2549668F-3EF7-4C59-87F6-12431310AAE8}" srcOrd="0" destOrd="0" presId="urn:microsoft.com/office/officeart/2017/3/layout/DropPinTimeline"/>
    <dgm:cxn modelId="{43E25C53-35F3-4BA2-868A-2F5129E67C75}" type="presParOf" srcId="{7DD50DD8-A61C-4A73-B0AC-2EF000141579}" destId="{FBFF5B2A-D651-4314-A422-4DCD10B39E52}" srcOrd="1" destOrd="0" presId="urn:microsoft.com/office/officeart/2017/3/layout/DropPinTimeline"/>
    <dgm:cxn modelId="{429ED6AA-47F1-4661-BD67-36C5224BEA43}" type="presParOf" srcId="{16F235FA-9FD7-4CDC-A7F6-CCD4F36EA124}" destId="{BDCD6C30-0541-4EA2-82AA-6C89BBF284D2}" srcOrd="2" destOrd="0" presId="urn:microsoft.com/office/officeart/2017/3/layout/DropPinTimeline"/>
    <dgm:cxn modelId="{8AA01DF8-BE82-43E0-AF6F-057BA25F1EB7}" type="presParOf" srcId="{16F235FA-9FD7-4CDC-A7F6-CCD4F36EA124}" destId="{FC1EF236-5081-4ABE-99BE-AC3E1E4B64EE}" srcOrd="3" destOrd="0" presId="urn:microsoft.com/office/officeart/2017/3/layout/DropPinTimeline"/>
    <dgm:cxn modelId="{C9A155FB-3CB9-49FF-83E7-7E4D90AF84B6}" type="presParOf" srcId="{16F235FA-9FD7-4CDC-A7F6-CCD4F36EA124}" destId="{FCCEFCF9-0CEA-46AD-B1FC-4E78A9941B7D}" srcOrd="4" destOrd="0" presId="urn:microsoft.com/office/officeart/2017/3/layout/DropPinTimeline"/>
    <dgm:cxn modelId="{0F108335-2C1F-4703-B381-3EE03312F390}" type="presParOf" srcId="{16F235FA-9FD7-4CDC-A7F6-CCD4F36EA124}" destId="{BEF2B535-A0DE-406A-B23C-D3A48AFE152C}" srcOrd="5" destOrd="0" presId="urn:microsoft.com/office/officeart/2017/3/layout/DropPinTimeline"/>
    <dgm:cxn modelId="{C254947E-9A9A-4744-9FCE-93E3D3997445}" type="presParOf" srcId="{F4C35082-1E63-412D-9165-F8D67475A52E}" destId="{3E5B4D61-4F28-4B90-96F2-77FAE664E979}" srcOrd="9" destOrd="0" presId="urn:microsoft.com/office/officeart/2017/3/layout/DropPinTimeline"/>
    <dgm:cxn modelId="{39A8A4D5-4068-4E76-9749-8492BE1881D2}" type="presParOf" srcId="{F4C35082-1E63-412D-9165-F8D67475A52E}" destId="{EDBA1FFB-F4B0-4A9E-B7C9-20678237BB16}" srcOrd="10" destOrd="0" presId="urn:microsoft.com/office/officeart/2017/3/layout/DropPinTimeline"/>
    <dgm:cxn modelId="{93B59071-A5CF-473B-BAED-72E111747D87}" type="presParOf" srcId="{EDBA1FFB-F4B0-4A9E-B7C9-20678237BB16}" destId="{C9341734-48D3-42DB-AB1C-B790C4CDD785}" srcOrd="0" destOrd="0" presId="urn:microsoft.com/office/officeart/2017/3/layout/DropPinTimeline"/>
    <dgm:cxn modelId="{8C18573F-56A4-4F14-937D-F973CDD006C1}" type="presParOf" srcId="{EDBA1FFB-F4B0-4A9E-B7C9-20678237BB16}" destId="{006C1F87-28A7-49AB-ABA0-7EAF18F72FB4}" srcOrd="1" destOrd="0" presId="urn:microsoft.com/office/officeart/2017/3/layout/DropPinTimeline"/>
    <dgm:cxn modelId="{604BB979-8722-42FD-BB3B-5DECAEEA166B}" type="presParOf" srcId="{006C1F87-28A7-49AB-ABA0-7EAF18F72FB4}" destId="{9A1EFD02-429B-4ACE-8CC9-24C1F1100E62}" srcOrd="0" destOrd="0" presId="urn:microsoft.com/office/officeart/2017/3/layout/DropPinTimeline"/>
    <dgm:cxn modelId="{87FA838C-802C-4373-8BAC-554EC4E7A0AD}" type="presParOf" srcId="{006C1F87-28A7-49AB-ABA0-7EAF18F72FB4}" destId="{004EDCC8-491D-47A5-8282-17B8FCE136C6}" srcOrd="1" destOrd="0" presId="urn:microsoft.com/office/officeart/2017/3/layout/DropPinTimeline"/>
    <dgm:cxn modelId="{667E0CB8-75BA-4547-9604-8C632ADEB12E}" type="presParOf" srcId="{EDBA1FFB-F4B0-4A9E-B7C9-20678237BB16}" destId="{221C914C-CF1B-4669-BC24-FDF95050D29B}" srcOrd="2" destOrd="0" presId="urn:microsoft.com/office/officeart/2017/3/layout/DropPinTimeline"/>
    <dgm:cxn modelId="{9F8B0355-9EC0-45D8-9C49-10810B56A916}" type="presParOf" srcId="{EDBA1FFB-F4B0-4A9E-B7C9-20678237BB16}" destId="{CB37E573-CBF4-498E-9B65-EC229792FC61}" srcOrd="3" destOrd="0" presId="urn:microsoft.com/office/officeart/2017/3/layout/DropPinTimeline"/>
    <dgm:cxn modelId="{36401B33-6EA7-4BD2-AC88-53E04E895EB3}" type="presParOf" srcId="{EDBA1FFB-F4B0-4A9E-B7C9-20678237BB16}" destId="{6119D175-9375-434E-A5CF-0EA04E3CDB61}" srcOrd="4" destOrd="0" presId="urn:microsoft.com/office/officeart/2017/3/layout/DropPinTimeline"/>
    <dgm:cxn modelId="{0A895226-13EF-41B7-9DA4-B7035C0AA477}" type="presParOf" srcId="{EDBA1FFB-F4B0-4A9E-B7C9-20678237BB16}" destId="{C447CDC0-1811-4FF6-AB28-90F6DC8182E1}" srcOrd="5" destOrd="0" presId="urn:microsoft.com/office/officeart/2017/3/layout/DropPinTimeline"/>
    <dgm:cxn modelId="{E41F428F-3016-4DA4-B5A7-E577C53DE466}" type="presParOf" srcId="{F4C35082-1E63-412D-9165-F8D67475A52E}" destId="{7DECBFA0-03C0-4343-85C8-FC4F7A0CAF73}" srcOrd="11" destOrd="0" presId="urn:microsoft.com/office/officeart/2017/3/layout/DropPinTimeline"/>
    <dgm:cxn modelId="{086B0330-F084-4F18-BC1C-F9E52DC034C1}" type="presParOf" srcId="{F4C35082-1E63-412D-9165-F8D67475A52E}" destId="{186A31B9-8F29-404F-AAA9-4136049E1111}" srcOrd="12" destOrd="0" presId="urn:microsoft.com/office/officeart/2017/3/layout/DropPinTimeline"/>
    <dgm:cxn modelId="{ECF1A15C-D25F-477B-A19A-99A58FF0EAB1}" type="presParOf" srcId="{186A31B9-8F29-404F-AAA9-4136049E1111}" destId="{256294D6-D1F5-497E-834F-4F16A39D7635}" srcOrd="0" destOrd="0" presId="urn:microsoft.com/office/officeart/2017/3/layout/DropPinTimeline"/>
    <dgm:cxn modelId="{52AE48E0-BDB1-4FD7-8139-DC2263AA172C}" type="presParOf" srcId="{186A31B9-8F29-404F-AAA9-4136049E1111}" destId="{7CF65C1D-8324-4BAA-AEB9-9504E493858A}" srcOrd="1" destOrd="0" presId="urn:microsoft.com/office/officeart/2017/3/layout/DropPinTimeline"/>
    <dgm:cxn modelId="{18B11524-4376-48CF-9755-3AC17ED26F13}" type="presParOf" srcId="{7CF65C1D-8324-4BAA-AEB9-9504E493858A}" destId="{E33F229A-3F14-4750-9F2C-7960CEC3A490}" srcOrd="0" destOrd="0" presId="urn:microsoft.com/office/officeart/2017/3/layout/DropPinTimeline"/>
    <dgm:cxn modelId="{0B265013-EFCB-4543-81D3-4D730B15B849}" type="presParOf" srcId="{7CF65C1D-8324-4BAA-AEB9-9504E493858A}" destId="{818816FB-324B-40E3-87C3-F917E96A1955}" srcOrd="1" destOrd="0" presId="urn:microsoft.com/office/officeart/2017/3/layout/DropPinTimeline"/>
    <dgm:cxn modelId="{C397080C-9368-4D24-9046-3DC9ABB49398}" type="presParOf" srcId="{186A31B9-8F29-404F-AAA9-4136049E1111}" destId="{791E07D8-75E2-4B74-9CA8-EE285C0AD1AA}" srcOrd="2" destOrd="0" presId="urn:microsoft.com/office/officeart/2017/3/layout/DropPinTimeline"/>
    <dgm:cxn modelId="{66447B56-B831-48B3-8BB1-B9C4F864A092}" type="presParOf" srcId="{186A31B9-8F29-404F-AAA9-4136049E1111}" destId="{970CF7C7-D85D-48B3-A651-3AFFD21C1B66}" srcOrd="3" destOrd="0" presId="urn:microsoft.com/office/officeart/2017/3/layout/DropPinTimeline"/>
    <dgm:cxn modelId="{67025B9E-ECEF-46BB-8779-BDBEF0B63710}" type="presParOf" srcId="{186A31B9-8F29-404F-AAA9-4136049E1111}" destId="{A3A33B15-4DB0-4CBE-AF56-0D8163FABAEC}" srcOrd="4" destOrd="0" presId="urn:microsoft.com/office/officeart/2017/3/layout/DropPinTimeline"/>
    <dgm:cxn modelId="{425EACD1-9744-4EAB-A7DE-8B00E84DA8D0}" type="presParOf" srcId="{186A31B9-8F29-404F-AAA9-4136049E1111}" destId="{AF88E7F4-BF1F-428A-8EC5-CEC465FAA096}" srcOrd="5" destOrd="0" presId="urn:microsoft.com/office/officeart/2017/3/layout/DropPinTimeline"/>
    <dgm:cxn modelId="{7BE10F8E-B145-4408-8731-67A4FE43EAC3}" type="presParOf" srcId="{F4C35082-1E63-412D-9165-F8D67475A52E}" destId="{A49E70FF-0CB4-46A4-B511-9D360DCE5311}" srcOrd="13" destOrd="0" presId="urn:microsoft.com/office/officeart/2017/3/layout/DropPinTimeline"/>
    <dgm:cxn modelId="{E4A047FA-3206-4791-97DA-655785AC31E1}" type="presParOf" srcId="{F4C35082-1E63-412D-9165-F8D67475A52E}" destId="{FC4302C4-693F-474C-91EE-8F74B50BEFFE}" srcOrd="14" destOrd="0" presId="urn:microsoft.com/office/officeart/2017/3/layout/DropPinTimeline"/>
    <dgm:cxn modelId="{7C9FA8CE-5D2D-4DF8-8232-3DF1FFA84E7B}" type="presParOf" srcId="{FC4302C4-693F-474C-91EE-8F74B50BEFFE}" destId="{701FF80B-6B93-4E24-A1C3-F1DEE2B60ACB}" srcOrd="0" destOrd="0" presId="urn:microsoft.com/office/officeart/2017/3/layout/DropPinTimeline"/>
    <dgm:cxn modelId="{9725BF54-265A-454A-8F55-16C51347B2BF}" type="presParOf" srcId="{FC4302C4-693F-474C-91EE-8F74B50BEFFE}" destId="{51AF2214-85BB-4D59-9381-49F2E45C5EDE}" srcOrd="1" destOrd="0" presId="urn:microsoft.com/office/officeart/2017/3/layout/DropPinTimeline"/>
    <dgm:cxn modelId="{6059CFFA-F4EC-41B0-92EF-4CAA1CB4A066}" type="presParOf" srcId="{51AF2214-85BB-4D59-9381-49F2E45C5EDE}" destId="{1094F037-9A1D-4326-A6AB-2A886E7958CC}" srcOrd="0" destOrd="0" presId="urn:microsoft.com/office/officeart/2017/3/layout/DropPinTimeline"/>
    <dgm:cxn modelId="{57B993A8-C8CC-411D-8A96-AB65A80256BB}" type="presParOf" srcId="{51AF2214-85BB-4D59-9381-49F2E45C5EDE}" destId="{CAC10529-3E80-46FB-8EF6-9894BDA6C0C2}" srcOrd="1" destOrd="0" presId="urn:microsoft.com/office/officeart/2017/3/layout/DropPinTimeline"/>
    <dgm:cxn modelId="{559411BC-DDDF-4A79-AAFE-4768A7891C66}" type="presParOf" srcId="{FC4302C4-693F-474C-91EE-8F74B50BEFFE}" destId="{316CDF26-74C7-4137-B1EA-6FEC27A2310D}" srcOrd="2" destOrd="0" presId="urn:microsoft.com/office/officeart/2017/3/layout/DropPinTimeline"/>
    <dgm:cxn modelId="{DCF094FD-2FD5-4D63-97F3-7FF2FC9DD3CD}" type="presParOf" srcId="{FC4302C4-693F-474C-91EE-8F74B50BEFFE}" destId="{2477A451-8F3E-4723-BF23-961A89C95C84}" srcOrd="3" destOrd="0" presId="urn:microsoft.com/office/officeart/2017/3/layout/DropPinTimeline"/>
    <dgm:cxn modelId="{AC468140-1AF6-485C-8DE5-417C7EE4D840}" type="presParOf" srcId="{FC4302C4-693F-474C-91EE-8F74B50BEFFE}" destId="{CE11E2F9-BD00-4216-8219-977F30A797F5}" srcOrd="4" destOrd="0" presId="urn:microsoft.com/office/officeart/2017/3/layout/DropPinTimeline"/>
    <dgm:cxn modelId="{C1162D90-5D21-4CF2-A47D-FDD34FBF1AA6}" type="presParOf" srcId="{FC4302C4-693F-474C-91EE-8F74B50BEFFE}" destId="{988AAA9B-D89C-45C9-8785-3E8176990374}" srcOrd="5" destOrd="0" presId="urn:microsoft.com/office/officeart/2017/3/layout/DropPinTimeline"/>
    <dgm:cxn modelId="{3AD08749-98AF-4A14-9DA5-5C009B885CE4}" type="presParOf" srcId="{F4C35082-1E63-412D-9165-F8D67475A52E}" destId="{78BE59DB-8632-4A1B-B7CE-0D4B7C6F3A1F}" srcOrd="15" destOrd="0" presId="urn:microsoft.com/office/officeart/2017/3/layout/DropPinTimeline"/>
    <dgm:cxn modelId="{82F7FF6B-DE9C-4B6B-B3ED-D07B40B23CFC}" type="presParOf" srcId="{F4C35082-1E63-412D-9165-F8D67475A52E}" destId="{331523A8-7CEB-43EB-80AE-027C4A84EE0A}" srcOrd="16" destOrd="0" presId="urn:microsoft.com/office/officeart/2017/3/layout/DropPinTimeline"/>
    <dgm:cxn modelId="{4C20D040-DD47-4F1D-9EEC-4C1E5BEB7ABD}" type="presParOf" srcId="{331523A8-7CEB-43EB-80AE-027C4A84EE0A}" destId="{8AC8E47C-310C-449D-B1D8-F6961585CBA0}" srcOrd="0" destOrd="0" presId="urn:microsoft.com/office/officeart/2017/3/layout/DropPinTimeline"/>
    <dgm:cxn modelId="{596987D6-3D62-41AA-A771-3637784A7140}" type="presParOf" srcId="{331523A8-7CEB-43EB-80AE-027C4A84EE0A}" destId="{7240FCB5-CF67-4480-B317-B9888F7DCCBB}" srcOrd="1" destOrd="0" presId="urn:microsoft.com/office/officeart/2017/3/layout/DropPinTimeline"/>
    <dgm:cxn modelId="{D625DB80-2509-418F-AAEB-0C6111E76D67}" type="presParOf" srcId="{7240FCB5-CF67-4480-B317-B9888F7DCCBB}" destId="{C07AD6F7-CE01-49F9-84BF-FD1F2DB333B1}" srcOrd="0" destOrd="0" presId="urn:microsoft.com/office/officeart/2017/3/layout/DropPinTimeline"/>
    <dgm:cxn modelId="{D55EC613-8C2B-4754-BB76-81701B10E960}" type="presParOf" srcId="{7240FCB5-CF67-4480-B317-B9888F7DCCBB}" destId="{764804D7-C7B1-46AD-BCD3-369C2832D9ED}" srcOrd="1" destOrd="0" presId="urn:microsoft.com/office/officeart/2017/3/layout/DropPinTimeline"/>
    <dgm:cxn modelId="{5A252CDA-F714-4751-BF98-7E10D189B3D9}" type="presParOf" srcId="{331523A8-7CEB-43EB-80AE-027C4A84EE0A}" destId="{02202E4F-BA48-40BB-8963-C6C4627019CC}" srcOrd="2" destOrd="0" presId="urn:microsoft.com/office/officeart/2017/3/layout/DropPinTimeline"/>
    <dgm:cxn modelId="{F7C91EC5-4267-4FF8-965A-F1EC56573ED5}" type="presParOf" srcId="{331523A8-7CEB-43EB-80AE-027C4A84EE0A}" destId="{59DF4BEA-38E5-4D29-9194-26CB67D09448}" srcOrd="3" destOrd="0" presId="urn:microsoft.com/office/officeart/2017/3/layout/DropPinTimeline"/>
    <dgm:cxn modelId="{E6A0E249-C723-438E-99D3-100CC0521E86}" type="presParOf" srcId="{331523A8-7CEB-43EB-80AE-027C4A84EE0A}" destId="{B8580066-803D-4B2A-9506-22B202B0BBD4}" srcOrd="4" destOrd="0" presId="urn:microsoft.com/office/officeart/2017/3/layout/DropPinTimeline"/>
    <dgm:cxn modelId="{837FF7F4-2968-46AA-A9DC-874FD02DDD8E}" type="presParOf" srcId="{331523A8-7CEB-43EB-80AE-027C4A84EE0A}" destId="{24E4F33E-9374-4ADC-8EA3-C751E53BFDC3}" srcOrd="5" destOrd="0" presId="urn:microsoft.com/office/officeart/2017/3/layout/DropPinTimeline"/>
    <dgm:cxn modelId="{5C807285-CBE2-4F70-B2CB-C07A20D79789}" type="presParOf" srcId="{F4C35082-1E63-412D-9165-F8D67475A52E}" destId="{F81A1C94-D85E-42CA-B30E-C5267FAB9978}" srcOrd="17" destOrd="0" presId="urn:microsoft.com/office/officeart/2017/3/layout/DropPinTimeline"/>
    <dgm:cxn modelId="{3F7A5554-BBDF-436C-8997-35FBC1E3D56A}" type="presParOf" srcId="{F4C35082-1E63-412D-9165-F8D67475A52E}" destId="{97E2D6AE-F176-4DB2-8274-5368F69804E0}" srcOrd="18" destOrd="0" presId="urn:microsoft.com/office/officeart/2017/3/layout/DropPinTimeline"/>
    <dgm:cxn modelId="{10583CEF-2E3D-4F94-9CE6-CC367A64A03D}" type="presParOf" srcId="{97E2D6AE-F176-4DB2-8274-5368F69804E0}" destId="{6843EABA-446B-4923-A710-B967F9EE0E4C}" srcOrd="0" destOrd="0" presId="urn:microsoft.com/office/officeart/2017/3/layout/DropPinTimeline"/>
    <dgm:cxn modelId="{BDFAD98A-5B0D-41F6-9E16-1B1E1C6C245A}" type="presParOf" srcId="{97E2D6AE-F176-4DB2-8274-5368F69804E0}" destId="{D74DC958-5076-4669-AA43-97FCC59DF45D}" srcOrd="1" destOrd="0" presId="urn:microsoft.com/office/officeart/2017/3/layout/DropPinTimeline"/>
    <dgm:cxn modelId="{D88DD7E2-0E82-47D7-8A49-7DF75F057AA3}" type="presParOf" srcId="{D74DC958-5076-4669-AA43-97FCC59DF45D}" destId="{CE467174-FA41-41CF-80F2-CE1FF15A4E5D}" srcOrd="0" destOrd="0" presId="urn:microsoft.com/office/officeart/2017/3/layout/DropPinTimeline"/>
    <dgm:cxn modelId="{9BB4C86C-2281-443E-8DB7-EE1478BB36BB}" type="presParOf" srcId="{D74DC958-5076-4669-AA43-97FCC59DF45D}" destId="{1FF80ADB-B1C1-461B-AF60-AA4CD002A6AD}" srcOrd="1" destOrd="0" presId="urn:microsoft.com/office/officeart/2017/3/layout/DropPinTimeline"/>
    <dgm:cxn modelId="{F1ECF211-F011-4116-BC67-820601ADBCB6}" type="presParOf" srcId="{97E2D6AE-F176-4DB2-8274-5368F69804E0}" destId="{835B119E-075A-40D0-8BDA-93EE9877F745}" srcOrd="2" destOrd="0" presId="urn:microsoft.com/office/officeart/2017/3/layout/DropPinTimeline"/>
    <dgm:cxn modelId="{01F2A5F1-DEE6-4D4E-BC0C-AF99A265F86F}" type="presParOf" srcId="{97E2D6AE-F176-4DB2-8274-5368F69804E0}" destId="{26D0F3C2-083B-4C9E-BAE3-BEAA4B176BAD}" srcOrd="3" destOrd="0" presId="urn:microsoft.com/office/officeart/2017/3/layout/DropPinTimeline"/>
    <dgm:cxn modelId="{96DBD066-CDBB-47D8-BEA6-12AF526D8025}" type="presParOf" srcId="{97E2D6AE-F176-4DB2-8274-5368F69804E0}" destId="{A21F0059-7C04-4DA9-9CAD-59B7B82917F2}" srcOrd="4" destOrd="0" presId="urn:microsoft.com/office/officeart/2017/3/layout/DropPinTimeline"/>
    <dgm:cxn modelId="{BA26D729-61E5-49CF-B478-A9DF3DC3EB65}" type="presParOf" srcId="{97E2D6AE-F176-4DB2-8274-5368F69804E0}" destId="{02730E05-6F7F-4E07-B2A6-F5BE01073273}" srcOrd="5" destOrd="0" presId="urn:microsoft.com/office/officeart/2017/3/layout/DropPinTimeline"/>
    <dgm:cxn modelId="{CC33E599-97F1-497C-838E-97A87FA902AE}" type="presParOf" srcId="{F4C35082-1E63-412D-9165-F8D67475A52E}" destId="{F15101E2-2F9D-4E1F-9815-15F97C82B1C5}" srcOrd="19" destOrd="0" presId="urn:microsoft.com/office/officeart/2017/3/layout/DropPinTimeline"/>
    <dgm:cxn modelId="{32E5752D-1FC1-4934-9F4B-3AA7615392EB}" type="presParOf" srcId="{F4C35082-1E63-412D-9165-F8D67475A52E}" destId="{2188F662-3068-4270-90AF-5638ACF570C1}" srcOrd="20" destOrd="0" presId="urn:microsoft.com/office/officeart/2017/3/layout/DropPinTimeline"/>
    <dgm:cxn modelId="{B282B2A0-326D-4107-B81C-CE30E1A5EAE3}" type="presParOf" srcId="{2188F662-3068-4270-90AF-5638ACF570C1}" destId="{5AF2BFA9-39D8-4F33-AF3D-DF8F67DFE2D5}" srcOrd="0" destOrd="0" presId="urn:microsoft.com/office/officeart/2017/3/layout/DropPinTimeline"/>
    <dgm:cxn modelId="{140B92C0-8DFA-47D3-ACD8-0A11564BB461}" type="presParOf" srcId="{2188F662-3068-4270-90AF-5638ACF570C1}" destId="{8F9BCB36-52AA-4787-88B5-BEA30B8A7FC7}" srcOrd="1" destOrd="0" presId="urn:microsoft.com/office/officeart/2017/3/layout/DropPinTimeline"/>
    <dgm:cxn modelId="{1AD3B043-16EB-4312-A6AC-8157E7C6E94F}" type="presParOf" srcId="{8F9BCB36-52AA-4787-88B5-BEA30B8A7FC7}" destId="{98063D85-E891-41B2-A55D-9C3725313770}" srcOrd="0" destOrd="0" presId="urn:microsoft.com/office/officeart/2017/3/layout/DropPinTimeline"/>
    <dgm:cxn modelId="{28E07081-C87F-41EE-8BB3-19F358A160DA}" type="presParOf" srcId="{8F9BCB36-52AA-4787-88B5-BEA30B8A7FC7}" destId="{B26AB001-FC7A-4AA9-A79C-C483E1540062}" srcOrd="1" destOrd="0" presId="urn:microsoft.com/office/officeart/2017/3/layout/DropPinTimeline"/>
    <dgm:cxn modelId="{E79243D9-C70E-4A17-AF15-5846F40561F8}" type="presParOf" srcId="{2188F662-3068-4270-90AF-5638ACF570C1}" destId="{1DDC1448-FDFC-4E4D-9E97-8F5C6E19BA92}" srcOrd="2" destOrd="0" presId="urn:microsoft.com/office/officeart/2017/3/layout/DropPinTimeline"/>
    <dgm:cxn modelId="{6F26FD23-6F6E-4FEF-AA38-98449E18AB91}" type="presParOf" srcId="{2188F662-3068-4270-90AF-5638ACF570C1}" destId="{AFA5A727-A647-4F18-8796-11ABF89AE333}" srcOrd="3" destOrd="0" presId="urn:microsoft.com/office/officeart/2017/3/layout/DropPinTimeline"/>
    <dgm:cxn modelId="{CFA7315F-70CC-4F7B-B8B6-A3EE44F04CD4}" type="presParOf" srcId="{2188F662-3068-4270-90AF-5638ACF570C1}" destId="{A438A4B8-61A8-4C54-94C2-03C5ED18E844}" srcOrd="4" destOrd="0" presId="urn:microsoft.com/office/officeart/2017/3/layout/DropPinTimeline"/>
    <dgm:cxn modelId="{80EAB319-4A97-4F0F-B056-52E006B64AC3}" type="presParOf" srcId="{2188F662-3068-4270-90AF-5638ACF570C1}" destId="{3E4C65A5-A77F-4C48-BDB9-BC46D600815E}" srcOrd="5" destOrd="0" presId="urn:microsoft.com/office/officeart/2017/3/layout/DropPinTimelin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EB6B0DB-3FB5-4471-A3F1-5FACDA0A624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027263F-6136-4B37-B0FF-6AEB55D80D5D}">
      <dgm:prSet/>
      <dgm:spPr/>
      <dgm:t>
        <a:bodyPr/>
        <a:lstStyle/>
        <a:p>
          <a:r>
            <a:rPr lang="en-US" b="1" dirty="0"/>
            <a:t>RCW 35.102 provides the legal framework for the model ordinance</a:t>
          </a:r>
          <a:endParaRPr lang="en-US" dirty="0"/>
        </a:p>
      </dgm:t>
    </dgm:pt>
    <dgm:pt modelId="{979F762B-CCBB-4941-9867-4B8EBEFA6A8F}" type="parTrans" cxnId="{19FEE03E-EF43-4B40-B491-A2DDC723ED5C}">
      <dgm:prSet/>
      <dgm:spPr/>
      <dgm:t>
        <a:bodyPr/>
        <a:lstStyle/>
        <a:p>
          <a:endParaRPr lang="en-US"/>
        </a:p>
      </dgm:t>
    </dgm:pt>
    <dgm:pt modelId="{D3A95408-E412-4433-BE11-14D5760BC6A3}" type="sibTrans" cxnId="{19FEE03E-EF43-4B40-B491-A2DDC723ED5C}">
      <dgm:prSet/>
      <dgm:spPr/>
      <dgm:t>
        <a:bodyPr/>
        <a:lstStyle/>
        <a:p>
          <a:endParaRPr lang="en-US"/>
        </a:p>
      </dgm:t>
    </dgm:pt>
    <dgm:pt modelId="{1879DD08-8981-40E5-96A2-953160E4FB48}">
      <dgm:prSet/>
      <dgm:spPr/>
      <dgm:t>
        <a:bodyPr/>
        <a:lstStyle/>
        <a:p>
          <a:r>
            <a:rPr lang="en-US" b="1" dirty="0"/>
            <a:t>2003: RCW 35.102 (ESHB 2030) required the cities with B&amp;O taxes to adopt model ordinance:</a:t>
          </a:r>
          <a:endParaRPr lang="en-US" dirty="0"/>
        </a:p>
      </dgm:t>
    </dgm:pt>
    <dgm:pt modelId="{4C11EC62-44DF-481F-AEF5-182011359825}" type="parTrans" cxnId="{E8E00989-B947-4083-927A-77A863A170F1}">
      <dgm:prSet/>
      <dgm:spPr/>
      <dgm:t>
        <a:bodyPr/>
        <a:lstStyle/>
        <a:p>
          <a:endParaRPr lang="en-US"/>
        </a:p>
      </dgm:t>
    </dgm:pt>
    <dgm:pt modelId="{1DE463A2-5DDD-49FC-9619-898E68BC7FB0}" type="sibTrans" cxnId="{E8E00989-B947-4083-927A-77A863A170F1}">
      <dgm:prSet/>
      <dgm:spPr/>
      <dgm:t>
        <a:bodyPr/>
        <a:lstStyle/>
        <a:p>
          <a:endParaRPr lang="en-US"/>
        </a:p>
      </dgm:t>
    </dgm:pt>
    <dgm:pt modelId="{C3E339AC-DCB5-47D0-927F-AFEF8CC98F21}">
      <dgm:prSet/>
      <dgm:spPr/>
      <dgm:t>
        <a:bodyPr/>
        <a:lstStyle/>
        <a:p>
          <a:r>
            <a:rPr lang="en-US" dirty="0"/>
            <a:t>Implement model ordinance with mandatory provisions by December 31, 2004</a:t>
          </a:r>
        </a:p>
      </dgm:t>
    </dgm:pt>
    <dgm:pt modelId="{FAA0D83E-A5BF-4739-B9F1-B5972C853F2D}" type="parTrans" cxnId="{9E96F2B6-FB56-4C54-B9D3-270ACC5DCF1B}">
      <dgm:prSet/>
      <dgm:spPr/>
      <dgm:t>
        <a:bodyPr/>
        <a:lstStyle/>
        <a:p>
          <a:endParaRPr lang="en-US"/>
        </a:p>
      </dgm:t>
    </dgm:pt>
    <dgm:pt modelId="{2764D6E6-6B32-4B0E-9BCE-EA51CBF2775A}" type="sibTrans" cxnId="{9E96F2B6-FB56-4C54-B9D3-270ACC5DCF1B}">
      <dgm:prSet/>
      <dgm:spPr/>
      <dgm:t>
        <a:bodyPr/>
        <a:lstStyle/>
        <a:p>
          <a:endParaRPr lang="en-US"/>
        </a:p>
      </dgm:t>
    </dgm:pt>
    <dgm:pt modelId="{120A4788-1C06-4F1E-AFE1-18D059C42C63}">
      <dgm:prSet/>
      <dgm:spPr/>
      <dgm:t>
        <a:bodyPr/>
        <a:lstStyle/>
        <a:p>
          <a:r>
            <a:rPr lang="en-US" dirty="0"/>
            <a:t>$20,000 minimum threshold</a:t>
          </a:r>
        </a:p>
      </dgm:t>
    </dgm:pt>
    <dgm:pt modelId="{8EC70997-6FE4-4CAE-B9EB-8AED4086D44B}" type="parTrans" cxnId="{D8BA445E-F5E8-4603-9B4B-4E6A4AB5279B}">
      <dgm:prSet/>
      <dgm:spPr/>
      <dgm:t>
        <a:bodyPr/>
        <a:lstStyle/>
        <a:p>
          <a:endParaRPr lang="en-US"/>
        </a:p>
      </dgm:t>
    </dgm:pt>
    <dgm:pt modelId="{3DA89EEA-BF3F-4F22-ABCB-F81BBBD01E88}" type="sibTrans" cxnId="{D8BA445E-F5E8-4603-9B4B-4E6A4AB5279B}">
      <dgm:prSet/>
      <dgm:spPr/>
      <dgm:t>
        <a:bodyPr/>
        <a:lstStyle/>
        <a:p>
          <a:endParaRPr lang="en-US"/>
        </a:p>
      </dgm:t>
    </dgm:pt>
    <dgm:pt modelId="{3E8CAFE0-D835-459D-9218-F417FAE138F2}">
      <dgm:prSet/>
      <dgm:spPr/>
      <dgm:t>
        <a:bodyPr/>
        <a:lstStyle/>
        <a:p>
          <a:r>
            <a:rPr lang="en-US" dirty="0"/>
            <a:t>Specific definitions; classifications based on state definitions</a:t>
          </a:r>
        </a:p>
      </dgm:t>
    </dgm:pt>
    <dgm:pt modelId="{E0A4D088-84C4-4CBD-83E4-0C814934EE55}" type="parTrans" cxnId="{5906A58A-EAAD-4DF2-A16A-CD424C0324C0}">
      <dgm:prSet/>
      <dgm:spPr/>
      <dgm:t>
        <a:bodyPr/>
        <a:lstStyle/>
        <a:p>
          <a:endParaRPr lang="en-US"/>
        </a:p>
      </dgm:t>
    </dgm:pt>
    <dgm:pt modelId="{CB732756-29C9-4B6B-A707-B87B50A209A3}" type="sibTrans" cxnId="{5906A58A-EAAD-4DF2-A16A-CD424C0324C0}">
      <dgm:prSet/>
      <dgm:spPr/>
      <dgm:t>
        <a:bodyPr/>
        <a:lstStyle/>
        <a:p>
          <a:endParaRPr lang="en-US"/>
        </a:p>
      </dgm:t>
    </dgm:pt>
    <dgm:pt modelId="{464F7041-3625-4271-94D7-F45301C1E943}">
      <dgm:prSet/>
      <dgm:spPr/>
      <dgm:t>
        <a:bodyPr/>
        <a:lstStyle/>
        <a:p>
          <a:r>
            <a:rPr lang="en-US" dirty="0"/>
            <a:t>Penalty and interest provisions linked to the state</a:t>
          </a:r>
        </a:p>
      </dgm:t>
    </dgm:pt>
    <dgm:pt modelId="{7B9BF073-17F9-49A9-8593-8A582CCFFDF1}" type="parTrans" cxnId="{7B425C3E-3C14-4F7B-8EE2-F61ACDC4980B}">
      <dgm:prSet/>
      <dgm:spPr/>
      <dgm:t>
        <a:bodyPr/>
        <a:lstStyle/>
        <a:p>
          <a:endParaRPr lang="en-US"/>
        </a:p>
      </dgm:t>
    </dgm:pt>
    <dgm:pt modelId="{DAB8F3AA-B0CD-4073-85A4-94B69C4C91C8}" type="sibTrans" cxnId="{7B425C3E-3C14-4F7B-8EE2-F61ACDC4980B}">
      <dgm:prSet/>
      <dgm:spPr/>
      <dgm:t>
        <a:bodyPr/>
        <a:lstStyle/>
        <a:p>
          <a:endParaRPr lang="en-US"/>
        </a:p>
      </dgm:t>
    </dgm:pt>
    <dgm:pt modelId="{B6C489C4-21D2-4B01-9753-95E00BAF1CC8}">
      <dgm:prSet/>
      <dgm:spPr/>
      <dgm:t>
        <a:bodyPr/>
        <a:lstStyle/>
        <a:p>
          <a:r>
            <a:rPr lang="en-US" dirty="0"/>
            <a:t>Payment periods</a:t>
          </a:r>
        </a:p>
      </dgm:t>
    </dgm:pt>
    <dgm:pt modelId="{B3CF145C-8B27-40CF-AA19-F26874BFACC3}" type="parTrans" cxnId="{917B1F37-E290-4D06-AB28-EC511A167AA6}">
      <dgm:prSet/>
      <dgm:spPr/>
      <dgm:t>
        <a:bodyPr/>
        <a:lstStyle/>
        <a:p>
          <a:endParaRPr lang="en-US"/>
        </a:p>
      </dgm:t>
    </dgm:pt>
    <dgm:pt modelId="{709F6099-4DA9-46A4-968D-F6CE8C05CA54}" type="sibTrans" cxnId="{917B1F37-E290-4D06-AB28-EC511A167AA6}">
      <dgm:prSet/>
      <dgm:spPr/>
      <dgm:t>
        <a:bodyPr/>
        <a:lstStyle/>
        <a:p>
          <a:endParaRPr lang="en-US"/>
        </a:p>
      </dgm:t>
    </dgm:pt>
    <dgm:pt modelId="{75D08106-6C96-4095-B6E5-67D2CBC31305}">
      <dgm:prSet/>
      <dgm:spPr/>
      <dgm:t>
        <a:bodyPr/>
        <a:lstStyle/>
        <a:p>
          <a:r>
            <a:rPr lang="en-US" dirty="0"/>
            <a:t>Require mandatory credits in the city model ordinance to ensure no double taxation </a:t>
          </a:r>
        </a:p>
      </dgm:t>
    </dgm:pt>
    <dgm:pt modelId="{9E8F063A-5520-4DA7-8C5C-410651513FF3}" type="parTrans" cxnId="{125917E0-1F38-49E1-BFFF-D0D7BEA5B9D3}">
      <dgm:prSet/>
      <dgm:spPr/>
      <dgm:t>
        <a:bodyPr/>
        <a:lstStyle/>
        <a:p>
          <a:endParaRPr lang="en-US"/>
        </a:p>
      </dgm:t>
    </dgm:pt>
    <dgm:pt modelId="{988CBE4C-CC14-4E7A-98C1-F5C4B36806BF}" type="sibTrans" cxnId="{125917E0-1F38-49E1-BFFF-D0D7BEA5B9D3}">
      <dgm:prSet/>
      <dgm:spPr/>
      <dgm:t>
        <a:bodyPr/>
        <a:lstStyle/>
        <a:p>
          <a:endParaRPr lang="en-US"/>
        </a:p>
      </dgm:t>
    </dgm:pt>
    <dgm:pt modelId="{5EA26574-237C-4690-A68D-34BC13BA92C3}">
      <dgm:prSet/>
      <dgm:spPr/>
      <dgm:t>
        <a:bodyPr/>
        <a:lstStyle/>
        <a:p>
          <a:r>
            <a:rPr lang="en-US" dirty="0"/>
            <a:t>Adopt an allocation and apportionment provisions effective January 1, 2008 (RCW 35.102.130)</a:t>
          </a:r>
        </a:p>
      </dgm:t>
    </dgm:pt>
    <dgm:pt modelId="{FFF952FF-6D91-4A2E-BBFC-67A2C52213EB}" type="parTrans" cxnId="{44DD5645-86AC-4316-97C0-BF9EF1EFB64D}">
      <dgm:prSet/>
      <dgm:spPr/>
      <dgm:t>
        <a:bodyPr/>
        <a:lstStyle/>
        <a:p>
          <a:endParaRPr lang="en-US"/>
        </a:p>
      </dgm:t>
    </dgm:pt>
    <dgm:pt modelId="{BD55595D-C0F5-4C68-AB24-0C481ECE917A}" type="sibTrans" cxnId="{44DD5645-86AC-4316-97C0-BF9EF1EFB64D}">
      <dgm:prSet/>
      <dgm:spPr/>
      <dgm:t>
        <a:bodyPr/>
        <a:lstStyle/>
        <a:p>
          <a:endParaRPr lang="en-US"/>
        </a:p>
      </dgm:t>
    </dgm:pt>
    <dgm:pt modelId="{D07ABC00-E554-438F-A7A8-8B8C2BBBCFC1}">
      <dgm:prSet/>
      <dgm:spPr/>
      <dgm:t>
        <a:bodyPr/>
        <a:lstStyle/>
        <a:p>
          <a:r>
            <a:rPr lang="en-US" dirty="0"/>
            <a:t>Specifically excluded utility taxes or local business taxes not based on gross receipts</a:t>
          </a:r>
        </a:p>
      </dgm:t>
    </dgm:pt>
    <dgm:pt modelId="{897D1A07-7C10-4771-A646-70D790826DA8}" type="parTrans" cxnId="{C1A020F6-F759-489C-BB4A-E8FED242727D}">
      <dgm:prSet/>
      <dgm:spPr/>
      <dgm:t>
        <a:bodyPr/>
        <a:lstStyle/>
        <a:p>
          <a:endParaRPr lang="en-US"/>
        </a:p>
      </dgm:t>
    </dgm:pt>
    <dgm:pt modelId="{E644A39D-DC46-47F4-A84D-054153CAC45D}" type="sibTrans" cxnId="{C1A020F6-F759-489C-BB4A-E8FED242727D}">
      <dgm:prSet/>
      <dgm:spPr/>
      <dgm:t>
        <a:bodyPr/>
        <a:lstStyle/>
        <a:p>
          <a:endParaRPr lang="en-US"/>
        </a:p>
      </dgm:t>
    </dgm:pt>
    <dgm:pt modelId="{15569ADC-0770-4A08-B9B3-13548D87E78F}" type="pres">
      <dgm:prSet presAssocID="{FEB6B0DB-3FB5-4471-A3F1-5FACDA0A6243}" presName="linear" presStyleCnt="0">
        <dgm:presLayoutVars>
          <dgm:animLvl val="lvl"/>
          <dgm:resizeHandles val="exact"/>
        </dgm:presLayoutVars>
      </dgm:prSet>
      <dgm:spPr/>
    </dgm:pt>
    <dgm:pt modelId="{30ACA64B-2D4E-4F04-AA0F-FD0AEB8FC85F}" type="pres">
      <dgm:prSet presAssocID="{A027263F-6136-4B37-B0FF-6AEB55D80D5D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5878585E-A9F4-4BF5-BC25-1A682DFC34F5}" type="pres">
      <dgm:prSet presAssocID="{D3A95408-E412-4433-BE11-14D5760BC6A3}" presName="spacer" presStyleCnt="0"/>
      <dgm:spPr/>
    </dgm:pt>
    <dgm:pt modelId="{DC847DB9-DE0A-43BD-8DAB-A10DD18814F4}" type="pres">
      <dgm:prSet presAssocID="{1879DD08-8981-40E5-96A2-953160E4FB48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54DCB8D5-0B32-4F05-A67F-D43BB0534078}" type="pres">
      <dgm:prSet presAssocID="{1879DD08-8981-40E5-96A2-953160E4FB48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9E7A3918-6C92-473B-AE0E-6D5A197B7FE8}" type="presOf" srcId="{464F7041-3625-4271-94D7-F45301C1E943}" destId="{54DCB8D5-0B32-4F05-A67F-D43BB0534078}" srcOrd="0" destOrd="3" presId="urn:microsoft.com/office/officeart/2005/8/layout/vList2"/>
    <dgm:cxn modelId="{4BBDC022-A95B-40FE-A6FC-83BE8A723021}" type="presOf" srcId="{1879DD08-8981-40E5-96A2-953160E4FB48}" destId="{DC847DB9-DE0A-43BD-8DAB-A10DD18814F4}" srcOrd="0" destOrd="0" presId="urn:microsoft.com/office/officeart/2005/8/layout/vList2"/>
    <dgm:cxn modelId="{BB302335-2BBC-4B1E-83E6-5CC3827DAFB0}" type="presOf" srcId="{A027263F-6136-4B37-B0FF-6AEB55D80D5D}" destId="{30ACA64B-2D4E-4F04-AA0F-FD0AEB8FC85F}" srcOrd="0" destOrd="0" presId="urn:microsoft.com/office/officeart/2005/8/layout/vList2"/>
    <dgm:cxn modelId="{917B1F37-E290-4D06-AB28-EC511A167AA6}" srcId="{C3E339AC-DCB5-47D0-927F-AFEF8CC98F21}" destId="{B6C489C4-21D2-4B01-9753-95E00BAF1CC8}" srcOrd="3" destOrd="0" parTransId="{B3CF145C-8B27-40CF-AA19-F26874BFACC3}" sibTransId="{709F6099-4DA9-46A4-968D-F6CE8C05CA54}"/>
    <dgm:cxn modelId="{7B425C3E-3C14-4F7B-8EE2-F61ACDC4980B}" srcId="{C3E339AC-DCB5-47D0-927F-AFEF8CC98F21}" destId="{464F7041-3625-4271-94D7-F45301C1E943}" srcOrd="2" destOrd="0" parTransId="{7B9BF073-17F9-49A9-8593-8A582CCFFDF1}" sibTransId="{DAB8F3AA-B0CD-4073-85A4-94B69C4C91C8}"/>
    <dgm:cxn modelId="{19FEE03E-EF43-4B40-B491-A2DDC723ED5C}" srcId="{FEB6B0DB-3FB5-4471-A3F1-5FACDA0A6243}" destId="{A027263F-6136-4B37-B0FF-6AEB55D80D5D}" srcOrd="0" destOrd="0" parTransId="{979F762B-CCBB-4941-9867-4B8EBEFA6A8F}" sibTransId="{D3A95408-E412-4433-BE11-14D5760BC6A3}"/>
    <dgm:cxn modelId="{D8BA445E-F5E8-4603-9B4B-4E6A4AB5279B}" srcId="{C3E339AC-DCB5-47D0-927F-AFEF8CC98F21}" destId="{120A4788-1C06-4F1E-AFE1-18D059C42C63}" srcOrd="0" destOrd="0" parTransId="{8EC70997-6FE4-4CAE-B9EB-8AED4086D44B}" sibTransId="{3DA89EEA-BF3F-4F22-ABCB-F81BBBD01E88}"/>
    <dgm:cxn modelId="{92C23342-199B-4402-A31B-C88A2BB2AF83}" type="presOf" srcId="{FEB6B0DB-3FB5-4471-A3F1-5FACDA0A6243}" destId="{15569ADC-0770-4A08-B9B3-13548D87E78F}" srcOrd="0" destOrd="0" presId="urn:microsoft.com/office/officeart/2005/8/layout/vList2"/>
    <dgm:cxn modelId="{44DD5645-86AC-4316-97C0-BF9EF1EFB64D}" srcId="{1879DD08-8981-40E5-96A2-953160E4FB48}" destId="{5EA26574-237C-4690-A68D-34BC13BA92C3}" srcOrd="2" destOrd="0" parTransId="{FFF952FF-6D91-4A2E-BBFC-67A2C52213EB}" sibTransId="{BD55595D-C0F5-4C68-AB24-0C481ECE917A}"/>
    <dgm:cxn modelId="{24C6464E-F039-481F-8B3A-1A91EABDD56A}" type="presOf" srcId="{B6C489C4-21D2-4B01-9753-95E00BAF1CC8}" destId="{54DCB8D5-0B32-4F05-A67F-D43BB0534078}" srcOrd="0" destOrd="4" presId="urn:microsoft.com/office/officeart/2005/8/layout/vList2"/>
    <dgm:cxn modelId="{11598380-50BD-419E-8DF4-C5DF1430DC85}" type="presOf" srcId="{3E8CAFE0-D835-459D-9218-F417FAE138F2}" destId="{54DCB8D5-0B32-4F05-A67F-D43BB0534078}" srcOrd="0" destOrd="2" presId="urn:microsoft.com/office/officeart/2005/8/layout/vList2"/>
    <dgm:cxn modelId="{E8E00989-B947-4083-927A-77A863A170F1}" srcId="{FEB6B0DB-3FB5-4471-A3F1-5FACDA0A6243}" destId="{1879DD08-8981-40E5-96A2-953160E4FB48}" srcOrd="1" destOrd="0" parTransId="{4C11EC62-44DF-481F-AEF5-182011359825}" sibTransId="{1DE463A2-5DDD-49FC-9619-898E68BC7FB0}"/>
    <dgm:cxn modelId="{5906A58A-EAAD-4DF2-A16A-CD424C0324C0}" srcId="{C3E339AC-DCB5-47D0-927F-AFEF8CC98F21}" destId="{3E8CAFE0-D835-459D-9218-F417FAE138F2}" srcOrd="1" destOrd="0" parTransId="{E0A4D088-84C4-4CBD-83E4-0C814934EE55}" sibTransId="{CB732756-29C9-4B6B-A707-B87B50A209A3}"/>
    <dgm:cxn modelId="{69480097-5CA3-491F-A516-1FE7EA4A8F54}" type="presOf" srcId="{75D08106-6C96-4095-B6E5-67D2CBC31305}" destId="{54DCB8D5-0B32-4F05-A67F-D43BB0534078}" srcOrd="0" destOrd="5" presId="urn:microsoft.com/office/officeart/2005/8/layout/vList2"/>
    <dgm:cxn modelId="{F4C054AA-9165-4BAA-8FA5-493F7275103E}" type="presOf" srcId="{C3E339AC-DCB5-47D0-927F-AFEF8CC98F21}" destId="{54DCB8D5-0B32-4F05-A67F-D43BB0534078}" srcOrd="0" destOrd="0" presId="urn:microsoft.com/office/officeart/2005/8/layout/vList2"/>
    <dgm:cxn modelId="{FE737FAB-FBD4-4578-99EA-11242612CA62}" type="presOf" srcId="{D07ABC00-E554-438F-A7A8-8B8C2BBBCFC1}" destId="{54DCB8D5-0B32-4F05-A67F-D43BB0534078}" srcOrd="0" destOrd="7" presId="urn:microsoft.com/office/officeart/2005/8/layout/vList2"/>
    <dgm:cxn modelId="{3C8DFBB5-14AA-4596-BE57-64F5F4020C95}" type="presOf" srcId="{120A4788-1C06-4F1E-AFE1-18D059C42C63}" destId="{54DCB8D5-0B32-4F05-A67F-D43BB0534078}" srcOrd="0" destOrd="1" presId="urn:microsoft.com/office/officeart/2005/8/layout/vList2"/>
    <dgm:cxn modelId="{9E96F2B6-FB56-4C54-B9D3-270ACC5DCF1B}" srcId="{1879DD08-8981-40E5-96A2-953160E4FB48}" destId="{C3E339AC-DCB5-47D0-927F-AFEF8CC98F21}" srcOrd="0" destOrd="0" parTransId="{FAA0D83E-A5BF-4739-B9F1-B5972C853F2D}" sibTransId="{2764D6E6-6B32-4B0E-9BCE-EA51CBF2775A}"/>
    <dgm:cxn modelId="{125917E0-1F38-49E1-BFFF-D0D7BEA5B9D3}" srcId="{1879DD08-8981-40E5-96A2-953160E4FB48}" destId="{75D08106-6C96-4095-B6E5-67D2CBC31305}" srcOrd="1" destOrd="0" parTransId="{9E8F063A-5520-4DA7-8C5C-410651513FF3}" sibTransId="{988CBE4C-CC14-4E7A-98C1-F5C4B36806BF}"/>
    <dgm:cxn modelId="{6584CBE1-28C7-419B-A87B-42F907264839}" type="presOf" srcId="{5EA26574-237C-4690-A68D-34BC13BA92C3}" destId="{54DCB8D5-0B32-4F05-A67F-D43BB0534078}" srcOrd="0" destOrd="6" presId="urn:microsoft.com/office/officeart/2005/8/layout/vList2"/>
    <dgm:cxn modelId="{C1A020F6-F759-489C-BB4A-E8FED242727D}" srcId="{1879DD08-8981-40E5-96A2-953160E4FB48}" destId="{D07ABC00-E554-438F-A7A8-8B8C2BBBCFC1}" srcOrd="3" destOrd="0" parTransId="{897D1A07-7C10-4771-A646-70D790826DA8}" sibTransId="{E644A39D-DC46-47F4-A84D-054153CAC45D}"/>
    <dgm:cxn modelId="{F6D6A9F7-0B0C-4875-A740-D9A6DB71383B}" type="presParOf" srcId="{15569ADC-0770-4A08-B9B3-13548D87E78F}" destId="{30ACA64B-2D4E-4F04-AA0F-FD0AEB8FC85F}" srcOrd="0" destOrd="0" presId="urn:microsoft.com/office/officeart/2005/8/layout/vList2"/>
    <dgm:cxn modelId="{28019E4D-36FA-47EB-B247-B9C6F076073D}" type="presParOf" srcId="{15569ADC-0770-4A08-B9B3-13548D87E78F}" destId="{5878585E-A9F4-4BF5-BC25-1A682DFC34F5}" srcOrd="1" destOrd="0" presId="urn:microsoft.com/office/officeart/2005/8/layout/vList2"/>
    <dgm:cxn modelId="{649F1A68-FB12-409E-93D3-5F593E334D49}" type="presParOf" srcId="{15569ADC-0770-4A08-B9B3-13548D87E78F}" destId="{DC847DB9-DE0A-43BD-8DAB-A10DD18814F4}" srcOrd="2" destOrd="0" presId="urn:microsoft.com/office/officeart/2005/8/layout/vList2"/>
    <dgm:cxn modelId="{9F8811C1-7DE8-40BD-823B-6E192CD4B68F}" type="presParOf" srcId="{15569ADC-0770-4A08-B9B3-13548D87E78F}" destId="{54DCB8D5-0B32-4F05-A67F-D43BB0534078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EB6B0DB-3FB5-4471-A3F1-5FACDA0A624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00A7FB3-0D48-4486-BB9A-B1F6E7B0A93C}">
      <dgm:prSet/>
      <dgm:spPr/>
      <dgm:t>
        <a:bodyPr/>
        <a:lstStyle/>
        <a:p>
          <a:pPr algn="l">
            <a:lnSpc>
              <a:spcPct val="90000"/>
            </a:lnSpc>
          </a:pPr>
          <a:r>
            <a:rPr lang="en-US" sz="2600" b="1" dirty="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2008: </a:t>
          </a:r>
          <a:r>
            <a:rPr lang="en-US" sz="2600" dirty="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Updated model ordinance incorporates allocation and apportionment, and other changes</a:t>
          </a:r>
        </a:p>
      </dgm:t>
    </dgm:pt>
    <dgm:pt modelId="{4E56E1FF-9416-47FF-8F6A-1AF9A167800C}" type="parTrans" cxnId="{BFFA9F48-7A96-4238-A8A0-24F01528C2FD}">
      <dgm:prSet/>
      <dgm:spPr/>
      <dgm:t>
        <a:bodyPr/>
        <a:lstStyle/>
        <a:p>
          <a:endParaRPr lang="en-US"/>
        </a:p>
      </dgm:t>
    </dgm:pt>
    <dgm:pt modelId="{9B5D106E-3B20-4054-B764-5CD9ACCE938A}" type="sibTrans" cxnId="{BFFA9F48-7A96-4238-A8A0-24F01528C2FD}">
      <dgm:prSet/>
      <dgm:spPr/>
      <dgm:t>
        <a:bodyPr/>
        <a:lstStyle/>
        <a:p>
          <a:endParaRPr lang="en-US"/>
        </a:p>
      </dgm:t>
    </dgm:pt>
    <dgm:pt modelId="{3FB8AFB6-CCC0-4467-8BFB-8C62B6571103}">
      <dgm:prSet/>
      <dgm:spPr/>
      <dgm:t>
        <a:bodyPr/>
        <a:lstStyle/>
        <a:p>
          <a:pPr algn="l">
            <a:lnSpc>
              <a:spcPct val="90000"/>
            </a:lnSpc>
          </a:pPr>
          <a:r>
            <a:rPr lang="en-US" sz="2600" b="1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2012: </a:t>
          </a:r>
          <a:r>
            <a:rPr lang="en-US" sz="260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Updated model ordinance incorporates state law changes related to definition of retail sales and allocation of sales of digital goods, penalties and interest, and first mortgage deductions</a:t>
          </a:r>
        </a:p>
      </dgm:t>
    </dgm:pt>
    <dgm:pt modelId="{2B30F3E7-D1B9-4650-8BF8-BCCB9413259E}" type="parTrans" cxnId="{3A91CF08-1080-4267-8DD1-8CD7DB447884}">
      <dgm:prSet/>
      <dgm:spPr/>
      <dgm:t>
        <a:bodyPr/>
        <a:lstStyle/>
        <a:p>
          <a:endParaRPr lang="en-US"/>
        </a:p>
      </dgm:t>
    </dgm:pt>
    <dgm:pt modelId="{12FE60D4-FE1F-4B9F-B5CC-C684FC35B327}" type="sibTrans" cxnId="{3A91CF08-1080-4267-8DD1-8CD7DB447884}">
      <dgm:prSet/>
      <dgm:spPr/>
      <dgm:t>
        <a:bodyPr/>
        <a:lstStyle/>
        <a:p>
          <a:endParaRPr lang="en-US"/>
        </a:p>
      </dgm:t>
    </dgm:pt>
    <dgm:pt modelId="{509C93E2-9E5B-4E4B-95E6-09D8A94DFFDD}">
      <dgm:prSet/>
      <dgm:spPr/>
      <dgm:t>
        <a:bodyPr/>
        <a:lstStyle/>
        <a:p>
          <a:pPr algn="l">
            <a:lnSpc>
              <a:spcPct val="90000"/>
            </a:lnSpc>
          </a:pPr>
          <a:r>
            <a:rPr lang="en-US" sz="2600" b="1" dirty="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2019: </a:t>
          </a:r>
          <a:r>
            <a:rPr lang="en-US" sz="2600" dirty="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Updated model ordinance incorporates state law changes to service income factor to implement market-based approach to service income apportionment</a:t>
          </a:r>
        </a:p>
      </dgm:t>
    </dgm:pt>
    <dgm:pt modelId="{4E04E766-B3FB-4DC3-8B20-2F29403D8382}" type="parTrans" cxnId="{8911594A-610E-4439-9060-BAF692CF51D7}">
      <dgm:prSet/>
      <dgm:spPr/>
      <dgm:t>
        <a:bodyPr/>
        <a:lstStyle/>
        <a:p>
          <a:endParaRPr lang="en-US"/>
        </a:p>
      </dgm:t>
    </dgm:pt>
    <dgm:pt modelId="{2134FDA5-553B-49A1-BD4D-C5908732A3F7}" type="sibTrans" cxnId="{8911594A-610E-4439-9060-BAF692CF51D7}">
      <dgm:prSet/>
      <dgm:spPr/>
      <dgm:t>
        <a:bodyPr/>
        <a:lstStyle/>
        <a:p>
          <a:endParaRPr lang="en-US"/>
        </a:p>
      </dgm:t>
    </dgm:pt>
    <dgm:pt modelId="{15569ADC-0770-4A08-B9B3-13548D87E78F}" type="pres">
      <dgm:prSet presAssocID="{FEB6B0DB-3FB5-4471-A3F1-5FACDA0A6243}" presName="linear" presStyleCnt="0">
        <dgm:presLayoutVars>
          <dgm:animLvl val="lvl"/>
          <dgm:resizeHandles val="exact"/>
        </dgm:presLayoutVars>
      </dgm:prSet>
      <dgm:spPr/>
    </dgm:pt>
    <dgm:pt modelId="{E0872368-D30E-41E6-B210-4B349D2EC28F}" type="pres">
      <dgm:prSet presAssocID="{800A7FB3-0D48-4486-BB9A-B1F6E7B0A93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0EF2432-916E-4437-BE77-50F4B741EB07}" type="pres">
      <dgm:prSet presAssocID="{9B5D106E-3B20-4054-B764-5CD9ACCE938A}" presName="spacer" presStyleCnt="0"/>
      <dgm:spPr/>
    </dgm:pt>
    <dgm:pt modelId="{35573DF9-5DD0-4A68-95E4-5921A73807B7}" type="pres">
      <dgm:prSet presAssocID="{3FB8AFB6-CCC0-4467-8BFB-8C62B657110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4F7A77C-7EC4-4AB4-9B02-AC5E323E19C7}" type="pres">
      <dgm:prSet presAssocID="{12FE60D4-FE1F-4B9F-B5CC-C684FC35B327}" presName="spacer" presStyleCnt="0"/>
      <dgm:spPr/>
    </dgm:pt>
    <dgm:pt modelId="{CBF6CDF1-7277-4E12-A9DD-63A6D98B2ED8}" type="pres">
      <dgm:prSet presAssocID="{509C93E2-9E5B-4E4B-95E6-09D8A94DFFDD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13FB2B08-82D4-4CCF-A361-2117515060D4}" type="presOf" srcId="{509C93E2-9E5B-4E4B-95E6-09D8A94DFFDD}" destId="{CBF6CDF1-7277-4E12-A9DD-63A6D98B2ED8}" srcOrd="0" destOrd="0" presId="urn:microsoft.com/office/officeart/2005/8/layout/vList2"/>
    <dgm:cxn modelId="{3A91CF08-1080-4267-8DD1-8CD7DB447884}" srcId="{FEB6B0DB-3FB5-4471-A3F1-5FACDA0A6243}" destId="{3FB8AFB6-CCC0-4467-8BFB-8C62B6571103}" srcOrd="1" destOrd="0" parTransId="{2B30F3E7-D1B9-4650-8BF8-BCCB9413259E}" sibTransId="{12FE60D4-FE1F-4B9F-B5CC-C684FC35B327}"/>
    <dgm:cxn modelId="{92C23342-199B-4402-A31B-C88A2BB2AF83}" type="presOf" srcId="{FEB6B0DB-3FB5-4471-A3F1-5FACDA0A6243}" destId="{15569ADC-0770-4A08-B9B3-13548D87E78F}" srcOrd="0" destOrd="0" presId="urn:microsoft.com/office/officeart/2005/8/layout/vList2"/>
    <dgm:cxn modelId="{37A13A66-DBFF-4B89-8C36-F6A64E55C652}" type="presOf" srcId="{800A7FB3-0D48-4486-BB9A-B1F6E7B0A93C}" destId="{E0872368-D30E-41E6-B210-4B349D2EC28F}" srcOrd="0" destOrd="0" presId="urn:microsoft.com/office/officeart/2005/8/layout/vList2"/>
    <dgm:cxn modelId="{BFFA9F48-7A96-4238-A8A0-24F01528C2FD}" srcId="{FEB6B0DB-3FB5-4471-A3F1-5FACDA0A6243}" destId="{800A7FB3-0D48-4486-BB9A-B1F6E7B0A93C}" srcOrd="0" destOrd="0" parTransId="{4E56E1FF-9416-47FF-8F6A-1AF9A167800C}" sibTransId="{9B5D106E-3B20-4054-B764-5CD9ACCE938A}"/>
    <dgm:cxn modelId="{D4F9B348-DF7D-416B-82C5-53DA43485B1E}" type="presOf" srcId="{3FB8AFB6-CCC0-4467-8BFB-8C62B6571103}" destId="{35573DF9-5DD0-4A68-95E4-5921A73807B7}" srcOrd="0" destOrd="0" presId="urn:microsoft.com/office/officeart/2005/8/layout/vList2"/>
    <dgm:cxn modelId="{8911594A-610E-4439-9060-BAF692CF51D7}" srcId="{FEB6B0DB-3FB5-4471-A3F1-5FACDA0A6243}" destId="{509C93E2-9E5B-4E4B-95E6-09D8A94DFFDD}" srcOrd="2" destOrd="0" parTransId="{4E04E766-B3FB-4DC3-8B20-2F29403D8382}" sibTransId="{2134FDA5-553B-49A1-BD4D-C5908732A3F7}"/>
    <dgm:cxn modelId="{B7498B75-316D-4CB6-AAF6-7571B610F962}" type="presParOf" srcId="{15569ADC-0770-4A08-B9B3-13548D87E78F}" destId="{E0872368-D30E-41E6-B210-4B349D2EC28F}" srcOrd="0" destOrd="0" presId="urn:microsoft.com/office/officeart/2005/8/layout/vList2"/>
    <dgm:cxn modelId="{48110983-E20F-4614-B769-723B407701CE}" type="presParOf" srcId="{15569ADC-0770-4A08-B9B3-13548D87E78F}" destId="{60EF2432-916E-4437-BE77-50F4B741EB07}" srcOrd="1" destOrd="0" presId="urn:microsoft.com/office/officeart/2005/8/layout/vList2"/>
    <dgm:cxn modelId="{6B6C3EA5-1A75-42E1-A568-8FFEBF36A4C6}" type="presParOf" srcId="{15569ADC-0770-4A08-B9B3-13548D87E78F}" destId="{35573DF9-5DD0-4A68-95E4-5921A73807B7}" srcOrd="2" destOrd="0" presId="urn:microsoft.com/office/officeart/2005/8/layout/vList2"/>
    <dgm:cxn modelId="{F65F6D62-42BD-444E-B04E-E71E47EFD36A}" type="presParOf" srcId="{15569ADC-0770-4A08-B9B3-13548D87E78F}" destId="{54F7A77C-7EC4-4AB4-9B02-AC5E323E19C7}" srcOrd="3" destOrd="0" presId="urn:microsoft.com/office/officeart/2005/8/layout/vList2"/>
    <dgm:cxn modelId="{8E8249CF-EB3A-46EB-87C6-25A6FD939AC9}" type="presParOf" srcId="{15569ADC-0770-4A08-B9B3-13548D87E78F}" destId="{CBF6CDF1-7277-4E12-A9DD-63A6D98B2ED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1856950-A4E7-41B3-A073-D1846968E217}" type="doc">
      <dgm:prSet loTypeId="urn:microsoft.com/office/officeart/2005/8/layout/vList5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8B471029-87C4-4489-9B97-9C5395C0D294}">
      <dgm:prSet/>
      <dgm:spPr/>
      <dgm:t>
        <a:bodyPr/>
        <a:lstStyle/>
        <a:p>
          <a:r>
            <a:rPr lang="en-US" b="1"/>
            <a:t>Allocation </a:t>
          </a:r>
          <a:endParaRPr lang="en-US"/>
        </a:p>
      </dgm:t>
    </dgm:pt>
    <dgm:pt modelId="{82FDA99D-BB0C-4D82-B041-03E85416013E}" type="parTrans" cxnId="{B30F9DF8-DE47-4154-8070-3E8334F454F0}">
      <dgm:prSet/>
      <dgm:spPr/>
      <dgm:t>
        <a:bodyPr/>
        <a:lstStyle/>
        <a:p>
          <a:endParaRPr lang="en-US"/>
        </a:p>
      </dgm:t>
    </dgm:pt>
    <dgm:pt modelId="{23522605-A8D9-47B4-8114-F628B761AA06}" type="sibTrans" cxnId="{B30F9DF8-DE47-4154-8070-3E8334F454F0}">
      <dgm:prSet/>
      <dgm:spPr/>
      <dgm:t>
        <a:bodyPr/>
        <a:lstStyle/>
        <a:p>
          <a:endParaRPr lang="en-US"/>
        </a:p>
      </dgm:t>
    </dgm:pt>
    <dgm:pt modelId="{1B658C21-66F1-4B0B-B742-CBD4B26758BC}">
      <dgm:prSet/>
      <dgm:spPr/>
      <dgm:t>
        <a:bodyPr/>
        <a:lstStyle/>
        <a:p>
          <a:r>
            <a:rPr lang="en-US"/>
            <a:t>All income, other than services and royalties, allocated to the location </a:t>
          </a:r>
          <a:r>
            <a:rPr lang="en-US" b="1"/>
            <a:t>where the activity takes place</a:t>
          </a:r>
          <a:endParaRPr lang="en-US"/>
        </a:p>
      </dgm:t>
    </dgm:pt>
    <dgm:pt modelId="{E6E18382-7856-44F7-A164-DAB54689C1D8}" type="parTrans" cxnId="{D38E90CA-601F-47B3-9626-31966F0DB075}">
      <dgm:prSet/>
      <dgm:spPr/>
      <dgm:t>
        <a:bodyPr/>
        <a:lstStyle/>
        <a:p>
          <a:endParaRPr lang="en-US"/>
        </a:p>
      </dgm:t>
    </dgm:pt>
    <dgm:pt modelId="{F4DE400A-8751-48F9-BCEA-FFCA81E928C0}" type="sibTrans" cxnId="{D38E90CA-601F-47B3-9626-31966F0DB075}">
      <dgm:prSet/>
      <dgm:spPr/>
      <dgm:t>
        <a:bodyPr/>
        <a:lstStyle/>
        <a:p>
          <a:endParaRPr lang="en-US"/>
        </a:p>
      </dgm:t>
    </dgm:pt>
    <dgm:pt modelId="{48B8444C-10B0-4578-8C1E-0394322A7ECF}">
      <dgm:prSet/>
      <dgm:spPr/>
      <dgm:t>
        <a:bodyPr/>
        <a:lstStyle/>
        <a:p>
          <a:r>
            <a:rPr lang="en-US" b="1"/>
            <a:t>Retail sales/wholesale sales: </a:t>
          </a:r>
          <a:r>
            <a:rPr lang="en-US"/>
            <a:t>where delivery to the buyer occurs (similar to sales tax destination sourcing)</a:t>
          </a:r>
        </a:p>
      </dgm:t>
    </dgm:pt>
    <dgm:pt modelId="{04DF4662-418F-44B4-913E-A275A1B25225}" type="parTrans" cxnId="{5117713E-0080-464B-AD47-CCF8AC2DD23B}">
      <dgm:prSet/>
      <dgm:spPr/>
      <dgm:t>
        <a:bodyPr/>
        <a:lstStyle/>
        <a:p>
          <a:endParaRPr lang="en-US"/>
        </a:p>
      </dgm:t>
    </dgm:pt>
    <dgm:pt modelId="{6E5CA96E-7850-42E6-8AE7-69A31373090E}" type="sibTrans" cxnId="{5117713E-0080-464B-AD47-CCF8AC2DD23B}">
      <dgm:prSet/>
      <dgm:spPr/>
      <dgm:t>
        <a:bodyPr/>
        <a:lstStyle/>
        <a:p>
          <a:endParaRPr lang="en-US"/>
        </a:p>
      </dgm:t>
    </dgm:pt>
    <dgm:pt modelId="{1F6515DF-55F6-40A3-AF4B-70694B272051}">
      <dgm:prSet/>
      <dgm:spPr/>
      <dgm:t>
        <a:bodyPr/>
        <a:lstStyle/>
        <a:p>
          <a:r>
            <a:rPr lang="en-US" b="1"/>
            <a:t>Manufacturing/extracting/retail services: </a:t>
          </a:r>
          <a:r>
            <a:rPr lang="en-US"/>
            <a:t>where the activity takes place </a:t>
          </a:r>
        </a:p>
      </dgm:t>
    </dgm:pt>
    <dgm:pt modelId="{709FA001-893F-4F51-AA28-4BB657FA5A30}" type="parTrans" cxnId="{2BEC13B3-6291-48C9-9554-8AB4F9C6A25A}">
      <dgm:prSet/>
      <dgm:spPr/>
      <dgm:t>
        <a:bodyPr/>
        <a:lstStyle/>
        <a:p>
          <a:endParaRPr lang="en-US"/>
        </a:p>
      </dgm:t>
    </dgm:pt>
    <dgm:pt modelId="{37D10627-E79E-4E9F-B3B5-4B70F1DFCE39}" type="sibTrans" cxnId="{2BEC13B3-6291-48C9-9554-8AB4F9C6A25A}">
      <dgm:prSet/>
      <dgm:spPr/>
      <dgm:t>
        <a:bodyPr/>
        <a:lstStyle/>
        <a:p>
          <a:endParaRPr lang="en-US"/>
        </a:p>
      </dgm:t>
    </dgm:pt>
    <dgm:pt modelId="{5354AFFE-B2CA-4EFA-A6D9-C5E781475F02}">
      <dgm:prSet/>
      <dgm:spPr/>
      <dgm:t>
        <a:bodyPr/>
        <a:lstStyle/>
        <a:p>
          <a:r>
            <a:rPr lang="en-US" b="1"/>
            <a:t>Royalties</a:t>
          </a:r>
          <a:r>
            <a:rPr lang="en-US"/>
            <a:t> from intangible rights: commercial domicile of the taxpayer </a:t>
          </a:r>
        </a:p>
      </dgm:t>
    </dgm:pt>
    <dgm:pt modelId="{2566DE1E-5A19-41E6-97D5-7B1A3D62D1EE}" type="parTrans" cxnId="{3006920C-7B33-4472-9F74-3C6C6611AD67}">
      <dgm:prSet/>
      <dgm:spPr/>
      <dgm:t>
        <a:bodyPr/>
        <a:lstStyle/>
        <a:p>
          <a:endParaRPr lang="en-US"/>
        </a:p>
      </dgm:t>
    </dgm:pt>
    <dgm:pt modelId="{BC6ECE4A-835E-44E1-A95A-356DBA7CD020}" type="sibTrans" cxnId="{3006920C-7B33-4472-9F74-3C6C6611AD67}">
      <dgm:prSet/>
      <dgm:spPr/>
      <dgm:t>
        <a:bodyPr/>
        <a:lstStyle/>
        <a:p>
          <a:endParaRPr lang="en-US"/>
        </a:p>
      </dgm:t>
    </dgm:pt>
    <dgm:pt modelId="{D5FD0BEF-F6CA-4421-BF24-C79F8EE38F17}">
      <dgm:prSet/>
      <dgm:spPr/>
      <dgm:t>
        <a:bodyPr/>
        <a:lstStyle/>
        <a:p>
          <a:r>
            <a:rPr lang="en-US"/>
            <a:t>Special rules</a:t>
          </a:r>
        </a:p>
      </dgm:t>
    </dgm:pt>
    <dgm:pt modelId="{06F3C92E-595B-4B07-858A-D0B6CBF3315B}" type="parTrans" cxnId="{1F803204-1A44-4322-9C0C-890FF763BA6A}">
      <dgm:prSet/>
      <dgm:spPr/>
      <dgm:t>
        <a:bodyPr/>
        <a:lstStyle/>
        <a:p>
          <a:endParaRPr lang="en-US"/>
        </a:p>
      </dgm:t>
    </dgm:pt>
    <dgm:pt modelId="{23C68351-EC1C-4CDC-9136-B9A33708AF8B}" type="sibTrans" cxnId="{1F803204-1A44-4322-9C0C-890FF763BA6A}">
      <dgm:prSet/>
      <dgm:spPr/>
      <dgm:t>
        <a:bodyPr/>
        <a:lstStyle/>
        <a:p>
          <a:endParaRPr lang="en-US"/>
        </a:p>
      </dgm:t>
    </dgm:pt>
    <dgm:pt modelId="{11784C48-CAA1-4C6E-B8CA-C5E5B4732D45}">
      <dgm:prSet/>
      <dgm:spPr/>
      <dgm:t>
        <a:bodyPr/>
        <a:lstStyle/>
        <a:p>
          <a:r>
            <a:rPr lang="en-US"/>
            <a:t>Digital goods (cascading hierarchy)</a:t>
          </a:r>
        </a:p>
      </dgm:t>
    </dgm:pt>
    <dgm:pt modelId="{EC8674A2-5E8B-461F-818F-F82354E074D8}" type="parTrans" cxnId="{D02FAA48-AA9D-4F2F-A730-7DB0B2AE2809}">
      <dgm:prSet/>
      <dgm:spPr/>
      <dgm:t>
        <a:bodyPr/>
        <a:lstStyle/>
        <a:p>
          <a:endParaRPr lang="en-US"/>
        </a:p>
      </dgm:t>
    </dgm:pt>
    <dgm:pt modelId="{4249AB25-5D3E-467D-887F-269AA9382D22}" type="sibTrans" cxnId="{D02FAA48-AA9D-4F2F-A730-7DB0B2AE2809}">
      <dgm:prSet/>
      <dgm:spPr/>
      <dgm:t>
        <a:bodyPr/>
        <a:lstStyle/>
        <a:p>
          <a:endParaRPr lang="en-US"/>
        </a:p>
      </dgm:t>
    </dgm:pt>
    <dgm:pt modelId="{4D57A125-F382-4F0E-A123-8FF2E1B81042}">
      <dgm:prSet/>
      <dgm:spPr/>
      <dgm:t>
        <a:bodyPr/>
        <a:lstStyle/>
        <a:p>
          <a:r>
            <a:rPr lang="en-US"/>
            <a:t>Newspapers (principal place where business is managed) and </a:t>
          </a:r>
        </a:p>
      </dgm:t>
    </dgm:pt>
    <dgm:pt modelId="{425E8145-6F24-4AFD-B4D3-6E9587612FFA}" type="parTrans" cxnId="{E5B13806-01D4-44C5-8299-D8E4934EA5C2}">
      <dgm:prSet/>
      <dgm:spPr/>
      <dgm:t>
        <a:bodyPr/>
        <a:lstStyle/>
        <a:p>
          <a:endParaRPr lang="en-US"/>
        </a:p>
      </dgm:t>
    </dgm:pt>
    <dgm:pt modelId="{B20F6C9D-12F2-4718-9B94-19EDDB3ABB47}" type="sibTrans" cxnId="{E5B13806-01D4-44C5-8299-D8E4934EA5C2}">
      <dgm:prSet/>
      <dgm:spPr/>
      <dgm:t>
        <a:bodyPr/>
        <a:lstStyle/>
        <a:p>
          <a:endParaRPr lang="en-US"/>
        </a:p>
      </dgm:t>
    </dgm:pt>
    <dgm:pt modelId="{D76F740C-BD94-4435-BB70-77446AB5F718}">
      <dgm:prSet/>
      <dgm:spPr/>
      <dgm:t>
        <a:bodyPr/>
        <a:lstStyle/>
        <a:p>
          <a:r>
            <a:rPr lang="en-US"/>
            <a:t>Banks (loan origination)</a:t>
          </a:r>
        </a:p>
      </dgm:t>
    </dgm:pt>
    <dgm:pt modelId="{4BA63C77-175E-4F45-9812-C3BDB9974459}" type="parTrans" cxnId="{B610504B-63A8-4EB6-8C03-42A2AA41061D}">
      <dgm:prSet/>
      <dgm:spPr/>
      <dgm:t>
        <a:bodyPr/>
        <a:lstStyle/>
        <a:p>
          <a:endParaRPr lang="en-US"/>
        </a:p>
      </dgm:t>
    </dgm:pt>
    <dgm:pt modelId="{3A7EF39B-7CF8-4CBF-8860-6663491990EA}" type="sibTrans" cxnId="{B610504B-63A8-4EB6-8C03-42A2AA41061D}">
      <dgm:prSet/>
      <dgm:spPr/>
      <dgm:t>
        <a:bodyPr/>
        <a:lstStyle/>
        <a:p>
          <a:endParaRPr lang="en-US"/>
        </a:p>
      </dgm:t>
    </dgm:pt>
    <dgm:pt modelId="{A10B7D22-6D8C-48E0-879C-C564D72A8F8E}" type="pres">
      <dgm:prSet presAssocID="{C1856950-A4E7-41B3-A073-D1846968E217}" presName="Name0" presStyleCnt="0">
        <dgm:presLayoutVars>
          <dgm:dir/>
          <dgm:animLvl val="lvl"/>
          <dgm:resizeHandles val="exact"/>
        </dgm:presLayoutVars>
      </dgm:prSet>
      <dgm:spPr/>
    </dgm:pt>
    <dgm:pt modelId="{EA84E452-1EFD-4ED9-AF99-709CD09D224C}" type="pres">
      <dgm:prSet presAssocID="{8B471029-87C4-4489-9B97-9C5395C0D294}" presName="linNode" presStyleCnt="0"/>
      <dgm:spPr/>
    </dgm:pt>
    <dgm:pt modelId="{468C3B1C-8B6E-4398-929B-04942FF62D18}" type="pres">
      <dgm:prSet presAssocID="{8B471029-87C4-4489-9B97-9C5395C0D294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0F39613B-F746-4ADF-9462-4E5A190262CE}" type="pres">
      <dgm:prSet presAssocID="{8B471029-87C4-4489-9B97-9C5395C0D294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1F803204-1A44-4322-9C0C-890FF763BA6A}" srcId="{8B471029-87C4-4489-9B97-9C5395C0D294}" destId="{D5FD0BEF-F6CA-4421-BF24-C79F8EE38F17}" srcOrd="4" destOrd="0" parTransId="{06F3C92E-595B-4B07-858A-D0B6CBF3315B}" sibTransId="{23C68351-EC1C-4CDC-9136-B9A33708AF8B}"/>
    <dgm:cxn modelId="{E5B13806-01D4-44C5-8299-D8E4934EA5C2}" srcId="{D5FD0BEF-F6CA-4421-BF24-C79F8EE38F17}" destId="{4D57A125-F382-4F0E-A123-8FF2E1B81042}" srcOrd="1" destOrd="0" parTransId="{425E8145-6F24-4AFD-B4D3-6E9587612FFA}" sibTransId="{B20F6C9D-12F2-4718-9B94-19EDDB3ABB47}"/>
    <dgm:cxn modelId="{3006920C-7B33-4472-9F74-3C6C6611AD67}" srcId="{8B471029-87C4-4489-9B97-9C5395C0D294}" destId="{5354AFFE-B2CA-4EFA-A6D9-C5E781475F02}" srcOrd="3" destOrd="0" parTransId="{2566DE1E-5A19-41E6-97D5-7B1A3D62D1EE}" sibTransId="{BC6ECE4A-835E-44E1-A95A-356DBA7CD020}"/>
    <dgm:cxn modelId="{65008113-CFD7-41F6-9EAE-E88CFBD35446}" type="presOf" srcId="{8B471029-87C4-4489-9B97-9C5395C0D294}" destId="{468C3B1C-8B6E-4398-929B-04942FF62D18}" srcOrd="0" destOrd="0" presId="urn:microsoft.com/office/officeart/2005/8/layout/vList5"/>
    <dgm:cxn modelId="{5117713E-0080-464B-AD47-CCF8AC2DD23B}" srcId="{8B471029-87C4-4489-9B97-9C5395C0D294}" destId="{48B8444C-10B0-4578-8C1E-0394322A7ECF}" srcOrd="1" destOrd="0" parTransId="{04DF4662-418F-44B4-913E-A275A1B25225}" sibTransId="{6E5CA96E-7850-42E6-8AE7-69A31373090E}"/>
    <dgm:cxn modelId="{EE23AC40-71B7-454E-ACB4-C1BC79393B79}" type="presOf" srcId="{D76F740C-BD94-4435-BB70-77446AB5F718}" destId="{0F39613B-F746-4ADF-9462-4E5A190262CE}" srcOrd="0" destOrd="7" presId="urn:microsoft.com/office/officeart/2005/8/layout/vList5"/>
    <dgm:cxn modelId="{D02FAA48-AA9D-4F2F-A730-7DB0B2AE2809}" srcId="{D5FD0BEF-F6CA-4421-BF24-C79F8EE38F17}" destId="{11784C48-CAA1-4C6E-B8CA-C5E5B4732D45}" srcOrd="0" destOrd="0" parTransId="{EC8674A2-5E8B-461F-818F-F82354E074D8}" sibTransId="{4249AB25-5D3E-467D-887F-269AA9382D22}"/>
    <dgm:cxn modelId="{B610504B-63A8-4EB6-8C03-42A2AA41061D}" srcId="{D5FD0BEF-F6CA-4421-BF24-C79F8EE38F17}" destId="{D76F740C-BD94-4435-BB70-77446AB5F718}" srcOrd="2" destOrd="0" parTransId="{4BA63C77-175E-4F45-9812-C3BDB9974459}" sibTransId="{3A7EF39B-7CF8-4CBF-8860-6663491990EA}"/>
    <dgm:cxn modelId="{CDCC6E77-2C5D-4D6D-A3D0-40EB54DBA838}" type="presOf" srcId="{4D57A125-F382-4F0E-A123-8FF2E1B81042}" destId="{0F39613B-F746-4ADF-9462-4E5A190262CE}" srcOrd="0" destOrd="6" presId="urn:microsoft.com/office/officeart/2005/8/layout/vList5"/>
    <dgm:cxn modelId="{154FF891-B2BD-4CEA-8754-DA94D256F63E}" type="presOf" srcId="{5354AFFE-B2CA-4EFA-A6D9-C5E781475F02}" destId="{0F39613B-F746-4ADF-9462-4E5A190262CE}" srcOrd="0" destOrd="3" presId="urn:microsoft.com/office/officeart/2005/8/layout/vList5"/>
    <dgm:cxn modelId="{F1024B92-C57E-4D7F-BEAD-FBBD6F756537}" type="presOf" srcId="{C1856950-A4E7-41B3-A073-D1846968E217}" destId="{A10B7D22-6D8C-48E0-879C-C564D72A8F8E}" srcOrd="0" destOrd="0" presId="urn:microsoft.com/office/officeart/2005/8/layout/vList5"/>
    <dgm:cxn modelId="{2BEC13B3-6291-48C9-9554-8AB4F9C6A25A}" srcId="{8B471029-87C4-4489-9B97-9C5395C0D294}" destId="{1F6515DF-55F6-40A3-AF4B-70694B272051}" srcOrd="2" destOrd="0" parTransId="{709FA001-893F-4F51-AA28-4BB657FA5A30}" sibTransId="{37D10627-E79E-4E9F-B3B5-4B70F1DFCE39}"/>
    <dgm:cxn modelId="{AD4D80C1-4041-4347-8256-F094AEA9E68C}" type="presOf" srcId="{D5FD0BEF-F6CA-4421-BF24-C79F8EE38F17}" destId="{0F39613B-F746-4ADF-9462-4E5A190262CE}" srcOrd="0" destOrd="4" presId="urn:microsoft.com/office/officeart/2005/8/layout/vList5"/>
    <dgm:cxn modelId="{D38E90CA-601F-47B3-9626-31966F0DB075}" srcId="{8B471029-87C4-4489-9B97-9C5395C0D294}" destId="{1B658C21-66F1-4B0B-B742-CBD4B26758BC}" srcOrd="0" destOrd="0" parTransId="{E6E18382-7856-44F7-A164-DAB54689C1D8}" sibTransId="{F4DE400A-8751-48F9-BCEA-FFCA81E928C0}"/>
    <dgm:cxn modelId="{61611CDC-8C85-4E60-B738-5603556C3D45}" type="presOf" srcId="{1F6515DF-55F6-40A3-AF4B-70694B272051}" destId="{0F39613B-F746-4ADF-9462-4E5A190262CE}" srcOrd="0" destOrd="2" presId="urn:microsoft.com/office/officeart/2005/8/layout/vList5"/>
    <dgm:cxn modelId="{D7C5A4E3-2282-4156-A76E-1559ADFBA9BE}" type="presOf" srcId="{48B8444C-10B0-4578-8C1E-0394322A7ECF}" destId="{0F39613B-F746-4ADF-9462-4E5A190262CE}" srcOrd="0" destOrd="1" presId="urn:microsoft.com/office/officeart/2005/8/layout/vList5"/>
    <dgm:cxn modelId="{CF1A66EC-A3ED-41CC-AA4D-89A1779FD5FB}" type="presOf" srcId="{11784C48-CAA1-4C6E-B8CA-C5E5B4732D45}" destId="{0F39613B-F746-4ADF-9462-4E5A190262CE}" srcOrd="0" destOrd="5" presId="urn:microsoft.com/office/officeart/2005/8/layout/vList5"/>
    <dgm:cxn modelId="{B30F9DF8-DE47-4154-8070-3E8334F454F0}" srcId="{C1856950-A4E7-41B3-A073-D1846968E217}" destId="{8B471029-87C4-4489-9B97-9C5395C0D294}" srcOrd="0" destOrd="0" parTransId="{82FDA99D-BB0C-4D82-B041-03E85416013E}" sibTransId="{23522605-A8D9-47B4-8114-F628B761AA06}"/>
    <dgm:cxn modelId="{EBB29BFD-9119-44B5-98C0-A2042D8B1DA1}" type="presOf" srcId="{1B658C21-66F1-4B0B-B742-CBD4B26758BC}" destId="{0F39613B-F746-4ADF-9462-4E5A190262CE}" srcOrd="0" destOrd="0" presId="urn:microsoft.com/office/officeart/2005/8/layout/vList5"/>
    <dgm:cxn modelId="{FB162312-9455-43E3-88C3-7B6227DF903C}" type="presParOf" srcId="{A10B7D22-6D8C-48E0-879C-C564D72A8F8E}" destId="{EA84E452-1EFD-4ED9-AF99-709CD09D224C}" srcOrd="0" destOrd="0" presId="urn:microsoft.com/office/officeart/2005/8/layout/vList5"/>
    <dgm:cxn modelId="{9DA933B5-B577-42B2-A86C-BED9369C5736}" type="presParOf" srcId="{EA84E452-1EFD-4ED9-AF99-709CD09D224C}" destId="{468C3B1C-8B6E-4398-929B-04942FF62D18}" srcOrd="0" destOrd="0" presId="urn:microsoft.com/office/officeart/2005/8/layout/vList5"/>
    <dgm:cxn modelId="{BD4AD35A-F788-4EE0-8598-68136B0D38E5}" type="presParOf" srcId="{EA84E452-1EFD-4ED9-AF99-709CD09D224C}" destId="{0F39613B-F746-4ADF-9462-4E5A190262C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BD42F61-4401-4891-B5CD-EB2DECBC72CE}" type="doc">
      <dgm:prSet loTypeId="urn:microsoft.com/office/officeart/2005/8/layout/lProcess3" loCatId="process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6D67AEA-C5E2-435B-87A4-592BE68E446D}">
      <dgm:prSet/>
      <dgm:spPr/>
      <dgm:t>
        <a:bodyPr/>
        <a:lstStyle/>
        <a:p>
          <a:pPr rtl="0"/>
          <a:r>
            <a:rPr lang="en-US" b="1" dirty="0"/>
            <a:t>Apportionment </a:t>
          </a:r>
          <a:r>
            <a:rPr lang="en-US" sz="1100" dirty="0">
              <a:latin typeface="Calibri"/>
              <a:ea typeface="Calibri"/>
              <a:cs typeface="Calibri"/>
            </a:rPr>
            <a:t>Services &amp; Other</a:t>
          </a:r>
          <a:endParaRPr lang="en-US" dirty="0"/>
        </a:p>
      </dgm:t>
    </dgm:pt>
    <dgm:pt modelId="{8EBB9CED-0D05-4282-A03D-2560CD82BF98}" type="parTrans" cxnId="{26CE45AA-AF09-4190-99D1-AE219A0C7090}">
      <dgm:prSet/>
      <dgm:spPr/>
      <dgm:t>
        <a:bodyPr/>
        <a:lstStyle/>
        <a:p>
          <a:endParaRPr lang="en-US"/>
        </a:p>
      </dgm:t>
    </dgm:pt>
    <dgm:pt modelId="{FCE9B916-A2CC-4758-9128-82F730272A55}" type="sibTrans" cxnId="{26CE45AA-AF09-4190-99D1-AE219A0C7090}">
      <dgm:prSet/>
      <dgm:spPr/>
      <dgm:t>
        <a:bodyPr/>
        <a:lstStyle/>
        <a:p>
          <a:endParaRPr lang="en-US"/>
        </a:p>
      </dgm:t>
    </dgm:pt>
    <dgm:pt modelId="{C70F16EF-30F1-42C7-BAB8-CFC8923CC158}">
      <dgm:prSet/>
      <dgm:spPr/>
      <dgm:t>
        <a:bodyPr/>
        <a:lstStyle/>
        <a:p>
          <a:r>
            <a:rPr lang="en-US" b="1" dirty="0"/>
            <a:t>Two factor formula</a:t>
          </a:r>
          <a:endParaRPr lang="en-US" dirty="0"/>
        </a:p>
      </dgm:t>
    </dgm:pt>
    <dgm:pt modelId="{6986A35E-EC23-4A8D-85AF-E7CA177629D5}" type="parTrans" cxnId="{493016DE-58F8-49DB-8CED-A726B81C85C5}">
      <dgm:prSet/>
      <dgm:spPr/>
      <dgm:t>
        <a:bodyPr/>
        <a:lstStyle/>
        <a:p>
          <a:endParaRPr lang="en-US"/>
        </a:p>
      </dgm:t>
    </dgm:pt>
    <dgm:pt modelId="{3AA0BE17-3CB1-4641-9546-E19C30FD467B}" type="sibTrans" cxnId="{493016DE-58F8-49DB-8CED-A726B81C85C5}">
      <dgm:prSet/>
      <dgm:spPr/>
      <dgm:t>
        <a:bodyPr/>
        <a:lstStyle/>
        <a:p>
          <a:endParaRPr lang="en-US"/>
        </a:p>
      </dgm:t>
    </dgm:pt>
    <dgm:pt modelId="{BD320BE2-76E8-4890-97FF-7046E907DDB1}" type="pres">
      <dgm:prSet presAssocID="{FBD42F61-4401-4891-B5CD-EB2DECBC72CE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160B5626-B3A3-43E9-AEB1-EB7A76BD1300}" type="pres">
      <dgm:prSet presAssocID="{56D67AEA-C5E2-435B-87A4-592BE68E446D}" presName="horFlow" presStyleCnt="0"/>
      <dgm:spPr/>
    </dgm:pt>
    <dgm:pt modelId="{617252A3-07EE-467B-9790-D8086DAB9B10}" type="pres">
      <dgm:prSet presAssocID="{56D67AEA-C5E2-435B-87A4-592BE68E446D}" presName="bigChev" presStyleLbl="node1" presStyleIdx="0" presStyleCnt="2"/>
      <dgm:spPr/>
    </dgm:pt>
    <dgm:pt modelId="{B3009948-5EB1-4553-9405-A7EC18E91258}" type="pres">
      <dgm:prSet presAssocID="{56D67AEA-C5E2-435B-87A4-592BE68E446D}" presName="vSp" presStyleCnt="0"/>
      <dgm:spPr/>
    </dgm:pt>
    <dgm:pt modelId="{3EDF03DA-DD41-4FD1-B1E9-0A86D0D11BC6}" type="pres">
      <dgm:prSet presAssocID="{C70F16EF-30F1-42C7-BAB8-CFC8923CC158}" presName="horFlow" presStyleCnt="0"/>
      <dgm:spPr/>
    </dgm:pt>
    <dgm:pt modelId="{91DB6667-34D3-4D5C-991D-B450BE490C12}" type="pres">
      <dgm:prSet presAssocID="{C70F16EF-30F1-42C7-BAB8-CFC8923CC158}" presName="bigChev" presStyleLbl="node1" presStyleIdx="1" presStyleCnt="2"/>
      <dgm:spPr/>
    </dgm:pt>
  </dgm:ptLst>
  <dgm:cxnLst>
    <dgm:cxn modelId="{1B219867-87C2-4EF5-A63C-27A656940584}" type="presOf" srcId="{FBD42F61-4401-4891-B5CD-EB2DECBC72CE}" destId="{BD320BE2-76E8-4890-97FF-7046E907DDB1}" srcOrd="0" destOrd="0" presId="urn:microsoft.com/office/officeart/2005/8/layout/lProcess3"/>
    <dgm:cxn modelId="{361A9889-812B-41FE-AEC4-5AFB805CBE32}" type="presOf" srcId="{56D67AEA-C5E2-435B-87A4-592BE68E446D}" destId="{617252A3-07EE-467B-9790-D8086DAB9B10}" srcOrd="0" destOrd="0" presId="urn:microsoft.com/office/officeart/2005/8/layout/lProcess3"/>
    <dgm:cxn modelId="{26CE45AA-AF09-4190-99D1-AE219A0C7090}" srcId="{FBD42F61-4401-4891-B5CD-EB2DECBC72CE}" destId="{56D67AEA-C5E2-435B-87A4-592BE68E446D}" srcOrd="0" destOrd="0" parTransId="{8EBB9CED-0D05-4282-A03D-2560CD82BF98}" sibTransId="{FCE9B916-A2CC-4758-9128-82F730272A55}"/>
    <dgm:cxn modelId="{D10E55AB-E0C4-4139-B456-FD00C092EAEC}" type="presOf" srcId="{C70F16EF-30F1-42C7-BAB8-CFC8923CC158}" destId="{91DB6667-34D3-4D5C-991D-B450BE490C12}" srcOrd="0" destOrd="0" presId="urn:microsoft.com/office/officeart/2005/8/layout/lProcess3"/>
    <dgm:cxn modelId="{493016DE-58F8-49DB-8CED-A726B81C85C5}" srcId="{FBD42F61-4401-4891-B5CD-EB2DECBC72CE}" destId="{C70F16EF-30F1-42C7-BAB8-CFC8923CC158}" srcOrd="1" destOrd="0" parTransId="{6986A35E-EC23-4A8D-85AF-E7CA177629D5}" sibTransId="{3AA0BE17-3CB1-4641-9546-E19C30FD467B}"/>
    <dgm:cxn modelId="{5763580F-6A29-4554-A92A-BC0A4F01221A}" type="presParOf" srcId="{BD320BE2-76E8-4890-97FF-7046E907DDB1}" destId="{160B5626-B3A3-43E9-AEB1-EB7A76BD1300}" srcOrd="0" destOrd="0" presId="urn:microsoft.com/office/officeart/2005/8/layout/lProcess3"/>
    <dgm:cxn modelId="{8D3B9D1C-CBDB-4A97-9ACA-100FB50A6D5A}" type="presParOf" srcId="{160B5626-B3A3-43E9-AEB1-EB7A76BD1300}" destId="{617252A3-07EE-467B-9790-D8086DAB9B10}" srcOrd="0" destOrd="0" presId="urn:microsoft.com/office/officeart/2005/8/layout/lProcess3"/>
    <dgm:cxn modelId="{56DF58C6-CFDC-44C5-8058-0C44A294DC43}" type="presParOf" srcId="{BD320BE2-76E8-4890-97FF-7046E907DDB1}" destId="{B3009948-5EB1-4553-9405-A7EC18E91258}" srcOrd="1" destOrd="0" presId="urn:microsoft.com/office/officeart/2005/8/layout/lProcess3"/>
    <dgm:cxn modelId="{9AE68628-2AAA-4A8E-AFB5-C6CEECEF4932}" type="presParOf" srcId="{BD320BE2-76E8-4890-97FF-7046E907DDB1}" destId="{3EDF03DA-DD41-4FD1-B1E9-0A86D0D11BC6}" srcOrd="2" destOrd="0" presId="urn:microsoft.com/office/officeart/2005/8/layout/lProcess3"/>
    <dgm:cxn modelId="{D90666EA-7A93-4030-BD9C-F95F5182044C}" type="presParOf" srcId="{3EDF03DA-DD41-4FD1-B1E9-0A86D0D11BC6}" destId="{91DB6667-34D3-4D5C-991D-B450BE490C12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45650FD-3BCA-480D-847A-9DFE6B2E2DE0}" type="doc">
      <dgm:prSet loTypeId="urn:microsoft.com/office/officeart/2005/8/layout/hList1" loCatId="list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8C3FCB37-D4F8-4EAA-A2D2-BF679CF1B029}">
      <dgm:prSet/>
      <dgm:spPr/>
      <dgm:t>
        <a:bodyPr/>
        <a:lstStyle/>
        <a:p>
          <a:r>
            <a:rPr lang="en-US"/>
            <a:t>Service income is in the city if the </a:t>
          </a:r>
          <a:r>
            <a:rPr lang="en-US" b="1" i="1"/>
            <a:t>customer location </a:t>
          </a:r>
          <a:r>
            <a:rPr lang="en-US"/>
            <a:t>is in the city. </a:t>
          </a:r>
        </a:p>
      </dgm:t>
    </dgm:pt>
    <dgm:pt modelId="{21427CA9-A5AC-4B81-A77F-D6B173BD03EB}" type="parTrans" cxnId="{D7E0ADB8-1BD6-4AD6-B6F3-E859DE6712A9}">
      <dgm:prSet/>
      <dgm:spPr/>
      <dgm:t>
        <a:bodyPr/>
        <a:lstStyle/>
        <a:p>
          <a:endParaRPr lang="en-US"/>
        </a:p>
      </dgm:t>
    </dgm:pt>
    <dgm:pt modelId="{8430E887-30EB-48C5-992C-8B6D233C1531}" type="sibTrans" cxnId="{D7E0ADB8-1BD6-4AD6-B6F3-E859DE6712A9}">
      <dgm:prSet/>
      <dgm:spPr/>
      <dgm:t>
        <a:bodyPr/>
        <a:lstStyle/>
        <a:p>
          <a:endParaRPr lang="en-US"/>
        </a:p>
      </dgm:t>
    </dgm:pt>
    <dgm:pt modelId="{8253D87E-3F60-4AC5-8D88-CA2EF0655B90}">
      <dgm:prSet/>
      <dgm:spPr/>
      <dgm:t>
        <a:bodyPr/>
        <a:lstStyle/>
        <a:p>
          <a:r>
            <a:rPr lang="en-US" b="1"/>
            <a:t>Customer not engaged in business</a:t>
          </a:r>
          <a:r>
            <a:rPr lang="en-US"/>
            <a:t> and if the service requires the customer:</a:t>
          </a:r>
        </a:p>
      </dgm:t>
    </dgm:pt>
    <dgm:pt modelId="{8DC25D90-73C9-49FF-9A7B-E1A4C9AB3387}" type="parTrans" cxnId="{B08B14D7-E17C-499D-837E-F1B3C69B85FB}">
      <dgm:prSet/>
      <dgm:spPr/>
      <dgm:t>
        <a:bodyPr/>
        <a:lstStyle/>
        <a:p>
          <a:endParaRPr lang="en-US"/>
        </a:p>
      </dgm:t>
    </dgm:pt>
    <dgm:pt modelId="{6ACAFF6D-ACDD-4854-96F3-C97098600E9B}" type="sibTrans" cxnId="{B08B14D7-E17C-499D-837E-F1B3C69B85FB}">
      <dgm:prSet/>
      <dgm:spPr/>
      <dgm:t>
        <a:bodyPr/>
        <a:lstStyle/>
        <a:p>
          <a:endParaRPr lang="en-US"/>
        </a:p>
      </dgm:t>
    </dgm:pt>
    <dgm:pt modelId="{27A7A639-661F-445C-983E-EBE661CC4B12}">
      <dgm:prSet/>
      <dgm:spPr/>
      <dgm:t>
        <a:bodyPr/>
        <a:lstStyle/>
        <a:p>
          <a:r>
            <a:rPr lang="en-US"/>
            <a:t>to be physically present, where the service is performed;</a:t>
          </a:r>
        </a:p>
      </dgm:t>
    </dgm:pt>
    <dgm:pt modelId="{7E812BBD-1266-45A7-90E1-A1E4325073BA}" type="parTrans" cxnId="{906A0214-5F08-442B-8E9E-D5AA2D3EF63C}">
      <dgm:prSet/>
      <dgm:spPr/>
      <dgm:t>
        <a:bodyPr/>
        <a:lstStyle/>
        <a:p>
          <a:endParaRPr lang="en-US"/>
        </a:p>
      </dgm:t>
    </dgm:pt>
    <dgm:pt modelId="{3AC324C5-5F87-4D0A-B4BA-1E9D2A60F8E3}" type="sibTrans" cxnId="{906A0214-5F08-442B-8E9E-D5AA2D3EF63C}">
      <dgm:prSet/>
      <dgm:spPr/>
      <dgm:t>
        <a:bodyPr/>
        <a:lstStyle/>
        <a:p>
          <a:endParaRPr lang="en-US"/>
        </a:p>
      </dgm:t>
    </dgm:pt>
    <dgm:pt modelId="{92B40707-0D89-4FDB-A43C-EF7B89344D5F}">
      <dgm:prSet/>
      <dgm:spPr/>
      <dgm:t>
        <a:bodyPr/>
        <a:lstStyle/>
        <a:p>
          <a:r>
            <a:rPr lang="en-US"/>
            <a:t>not to be physically present:</a:t>
          </a:r>
        </a:p>
      </dgm:t>
    </dgm:pt>
    <dgm:pt modelId="{55BA1262-FE2F-4D28-BA36-90B683FF4F8D}" type="parTrans" cxnId="{EBEA6D4D-1A1E-4E1F-BE80-8C9C09EE801C}">
      <dgm:prSet/>
      <dgm:spPr/>
      <dgm:t>
        <a:bodyPr/>
        <a:lstStyle/>
        <a:p>
          <a:endParaRPr lang="en-US"/>
        </a:p>
      </dgm:t>
    </dgm:pt>
    <dgm:pt modelId="{492B7A32-6808-4E58-B5FE-509A383072F5}" type="sibTrans" cxnId="{EBEA6D4D-1A1E-4E1F-BE80-8C9C09EE801C}">
      <dgm:prSet/>
      <dgm:spPr/>
      <dgm:t>
        <a:bodyPr/>
        <a:lstStyle/>
        <a:p>
          <a:endParaRPr lang="en-US"/>
        </a:p>
      </dgm:t>
    </dgm:pt>
    <dgm:pt modelId="{42CBEB27-48C6-4245-95AE-7278E87A847C}">
      <dgm:prSet/>
      <dgm:spPr/>
      <dgm:t>
        <a:bodyPr/>
        <a:lstStyle/>
        <a:p>
          <a:r>
            <a:rPr lang="en-US"/>
            <a:t>the customer's residence; or</a:t>
          </a:r>
        </a:p>
      </dgm:t>
    </dgm:pt>
    <dgm:pt modelId="{5CE768EE-3BD5-447F-B5D3-60E46577FF91}" type="parTrans" cxnId="{2D7F3A49-3EBE-47D4-995B-AACABE2ABC2F}">
      <dgm:prSet/>
      <dgm:spPr/>
      <dgm:t>
        <a:bodyPr/>
        <a:lstStyle/>
        <a:p>
          <a:endParaRPr lang="en-US"/>
        </a:p>
      </dgm:t>
    </dgm:pt>
    <dgm:pt modelId="{02C8CFDE-5B36-4841-A0AA-AED3776F2814}" type="sibTrans" cxnId="{2D7F3A49-3EBE-47D4-995B-AACABE2ABC2F}">
      <dgm:prSet/>
      <dgm:spPr/>
      <dgm:t>
        <a:bodyPr/>
        <a:lstStyle/>
        <a:p>
          <a:endParaRPr lang="en-US"/>
        </a:p>
      </dgm:t>
    </dgm:pt>
    <dgm:pt modelId="{7173F3F9-3C00-46E5-AA1F-99D265B78F06}">
      <dgm:prSet/>
      <dgm:spPr/>
      <dgm:t>
        <a:bodyPr/>
        <a:lstStyle/>
        <a:p>
          <a:r>
            <a:rPr lang="en-US"/>
            <a:t>if the customer's residence is not known, the customer's billing/mailing address.</a:t>
          </a:r>
        </a:p>
      </dgm:t>
    </dgm:pt>
    <dgm:pt modelId="{5D93477A-D3DF-414E-9A0B-BFF6DC0B28AB}" type="parTrans" cxnId="{991DEDA8-2CB2-43E9-A54C-4647BAF45261}">
      <dgm:prSet/>
      <dgm:spPr/>
      <dgm:t>
        <a:bodyPr/>
        <a:lstStyle/>
        <a:p>
          <a:endParaRPr lang="en-US"/>
        </a:p>
      </dgm:t>
    </dgm:pt>
    <dgm:pt modelId="{494245BA-E86A-4EC0-8DBA-D658819EB618}" type="sibTrans" cxnId="{991DEDA8-2CB2-43E9-A54C-4647BAF45261}">
      <dgm:prSet/>
      <dgm:spPr/>
      <dgm:t>
        <a:bodyPr/>
        <a:lstStyle/>
        <a:p>
          <a:endParaRPr lang="en-US"/>
        </a:p>
      </dgm:t>
    </dgm:pt>
    <dgm:pt modelId="{5593A58B-D0E8-4576-9BEC-782E19157AB1}">
      <dgm:prSet/>
      <dgm:spPr/>
      <dgm:t>
        <a:bodyPr/>
        <a:lstStyle/>
        <a:p>
          <a:r>
            <a:rPr lang="en-US" b="1"/>
            <a:t>Customer engaged in business</a:t>
          </a:r>
          <a:r>
            <a:rPr lang="en-US"/>
            <a:t>:</a:t>
          </a:r>
        </a:p>
      </dgm:t>
    </dgm:pt>
    <dgm:pt modelId="{1C32A158-EC47-45E8-8356-14793CA3D2B5}" type="parTrans" cxnId="{D6BEA779-D87A-40DC-9C3C-0C625D09CE24}">
      <dgm:prSet/>
      <dgm:spPr/>
      <dgm:t>
        <a:bodyPr/>
        <a:lstStyle/>
        <a:p>
          <a:endParaRPr lang="en-US"/>
        </a:p>
      </dgm:t>
    </dgm:pt>
    <dgm:pt modelId="{6BB35753-F4F5-4333-8B64-BE3307D8CE3C}" type="sibTrans" cxnId="{D6BEA779-D87A-40DC-9C3C-0C625D09CE24}">
      <dgm:prSet/>
      <dgm:spPr/>
      <dgm:t>
        <a:bodyPr/>
        <a:lstStyle/>
        <a:p>
          <a:endParaRPr lang="en-US"/>
        </a:p>
      </dgm:t>
    </dgm:pt>
    <dgm:pt modelId="{C16ACEDD-03DA-4727-9A7D-BF8775D34F87}">
      <dgm:prSet/>
      <dgm:spPr/>
      <dgm:t>
        <a:bodyPr/>
        <a:lstStyle/>
        <a:p>
          <a:r>
            <a:rPr lang="en-US"/>
            <a:t>where the services are ordered from;</a:t>
          </a:r>
        </a:p>
      </dgm:t>
    </dgm:pt>
    <dgm:pt modelId="{FB067DBF-D477-4FF4-90D3-BDFF20E1D62C}" type="parTrans" cxnId="{ED1B6934-71EA-4F52-9842-BD05A4EC9BB5}">
      <dgm:prSet/>
      <dgm:spPr/>
      <dgm:t>
        <a:bodyPr/>
        <a:lstStyle/>
        <a:p>
          <a:endParaRPr lang="en-US"/>
        </a:p>
      </dgm:t>
    </dgm:pt>
    <dgm:pt modelId="{BF9C35E9-AED6-44A0-B6E0-398836261394}" type="sibTrans" cxnId="{ED1B6934-71EA-4F52-9842-BD05A4EC9BB5}">
      <dgm:prSet/>
      <dgm:spPr/>
      <dgm:t>
        <a:bodyPr/>
        <a:lstStyle/>
        <a:p>
          <a:endParaRPr lang="en-US"/>
        </a:p>
      </dgm:t>
    </dgm:pt>
    <dgm:pt modelId="{B571CBAD-7A04-406C-ADE5-CCA7EDCC0092}">
      <dgm:prSet/>
      <dgm:spPr/>
      <dgm:t>
        <a:bodyPr/>
        <a:lstStyle/>
        <a:p>
          <a:r>
            <a:rPr lang="en-US"/>
            <a:t>if the location from which services are ordered is not known, the customer's billing/mailing address; or</a:t>
          </a:r>
        </a:p>
      </dgm:t>
    </dgm:pt>
    <dgm:pt modelId="{93C8E47E-0FEA-4618-B80E-FE626D22C46E}" type="parTrans" cxnId="{FEA590CD-BBC8-41A1-A97C-A82CBEC38B0F}">
      <dgm:prSet/>
      <dgm:spPr/>
      <dgm:t>
        <a:bodyPr/>
        <a:lstStyle/>
        <a:p>
          <a:endParaRPr lang="en-US"/>
        </a:p>
      </dgm:t>
    </dgm:pt>
    <dgm:pt modelId="{E029C848-0B80-4587-916D-8289E7042738}" type="sibTrans" cxnId="{FEA590CD-BBC8-41A1-A97C-A82CBEC38B0F}">
      <dgm:prSet/>
      <dgm:spPr/>
      <dgm:t>
        <a:bodyPr/>
        <a:lstStyle/>
        <a:p>
          <a:endParaRPr lang="en-US"/>
        </a:p>
      </dgm:t>
    </dgm:pt>
    <dgm:pt modelId="{A6FADAB6-EF0A-4C57-B95B-9D81FAD944F5}">
      <dgm:prSet/>
      <dgm:spPr/>
      <dgm:t>
        <a:bodyPr/>
        <a:lstStyle/>
        <a:p>
          <a:r>
            <a:rPr lang="en-US"/>
            <a:t>at the customer's commercial domicile if none of the above is known.</a:t>
          </a:r>
        </a:p>
      </dgm:t>
    </dgm:pt>
    <dgm:pt modelId="{3A2A4BF7-0613-4F89-A8B5-3FD43A231382}" type="parTrans" cxnId="{E835C4A1-6B34-4E6F-91DC-4DBC1ED477FB}">
      <dgm:prSet/>
      <dgm:spPr/>
      <dgm:t>
        <a:bodyPr/>
        <a:lstStyle/>
        <a:p>
          <a:endParaRPr lang="en-US"/>
        </a:p>
      </dgm:t>
    </dgm:pt>
    <dgm:pt modelId="{0D13E230-2FCB-475E-A3FF-4780A2200AC6}" type="sibTrans" cxnId="{E835C4A1-6B34-4E6F-91DC-4DBC1ED477FB}">
      <dgm:prSet/>
      <dgm:spPr/>
      <dgm:t>
        <a:bodyPr/>
        <a:lstStyle/>
        <a:p>
          <a:endParaRPr lang="en-US"/>
        </a:p>
      </dgm:t>
    </dgm:pt>
    <dgm:pt modelId="{8DFD10D5-F3AC-40DE-82B3-F7859448F0C2}" type="pres">
      <dgm:prSet presAssocID="{645650FD-3BCA-480D-847A-9DFE6B2E2DE0}" presName="Name0" presStyleCnt="0">
        <dgm:presLayoutVars>
          <dgm:dir/>
          <dgm:animLvl val="lvl"/>
          <dgm:resizeHandles val="exact"/>
        </dgm:presLayoutVars>
      </dgm:prSet>
      <dgm:spPr/>
    </dgm:pt>
    <dgm:pt modelId="{566CB081-4876-43BC-B05C-C76DA43AE379}" type="pres">
      <dgm:prSet presAssocID="{8C3FCB37-D4F8-4EAA-A2D2-BF679CF1B029}" presName="composite" presStyleCnt="0"/>
      <dgm:spPr/>
    </dgm:pt>
    <dgm:pt modelId="{EBC8A97D-8644-4609-90F8-F0472B32A7C3}" type="pres">
      <dgm:prSet presAssocID="{8C3FCB37-D4F8-4EAA-A2D2-BF679CF1B029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8AD59E08-422E-47F6-8C34-A3D334A915C1}" type="pres">
      <dgm:prSet presAssocID="{8C3FCB37-D4F8-4EAA-A2D2-BF679CF1B029}" presName="desTx" presStyleLbl="alignAccFollowNode1" presStyleIdx="0" presStyleCnt="3">
        <dgm:presLayoutVars>
          <dgm:bulletEnabled val="1"/>
        </dgm:presLayoutVars>
      </dgm:prSet>
      <dgm:spPr/>
    </dgm:pt>
    <dgm:pt modelId="{F2616488-C1E4-4C9D-B8A7-1459EE1F8B91}" type="pres">
      <dgm:prSet presAssocID="{8430E887-30EB-48C5-992C-8B6D233C1531}" presName="space" presStyleCnt="0"/>
      <dgm:spPr/>
    </dgm:pt>
    <dgm:pt modelId="{4ACEAB9D-5D21-4989-92D5-BE4EA6D432FB}" type="pres">
      <dgm:prSet presAssocID="{8253D87E-3F60-4AC5-8D88-CA2EF0655B90}" presName="composite" presStyleCnt="0"/>
      <dgm:spPr/>
    </dgm:pt>
    <dgm:pt modelId="{7158367B-E471-4ECB-9C30-79368AC41C80}" type="pres">
      <dgm:prSet presAssocID="{8253D87E-3F60-4AC5-8D88-CA2EF0655B90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1FEA66EA-A0FF-4FD5-AAE1-E24C5CCDB27A}" type="pres">
      <dgm:prSet presAssocID="{8253D87E-3F60-4AC5-8D88-CA2EF0655B90}" presName="desTx" presStyleLbl="alignAccFollowNode1" presStyleIdx="1" presStyleCnt="3">
        <dgm:presLayoutVars>
          <dgm:bulletEnabled val="1"/>
        </dgm:presLayoutVars>
      </dgm:prSet>
      <dgm:spPr/>
    </dgm:pt>
    <dgm:pt modelId="{7423E598-A61A-4999-A3E9-B7675B411AE1}" type="pres">
      <dgm:prSet presAssocID="{6ACAFF6D-ACDD-4854-96F3-C97098600E9B}" presName="space" presStyleCnt="0"/>
      <dgm:spPr/>
    </dgm:pt>
    <dgm:pt modelId="{C67A28C5-CFAB-4271-ADFB-40595A0E1488}" type="pres">
      <dgm:prSet presAssocID="{5593A58B-D0E8-4576-9BEC-782E19157AB1}" presName="composite" presStyleCnt="0"/>
      <dgm:spPr/>
    </dgm:pt>
    <dgm:pt modelId="{DEC2E431-E411-459A-B103-8552D8A61F87}" type="pres">
      <dgm:prSet presAssocID="{5593A58B-D0E8-4576-9BEC-782E19157AB1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A2EDC02D-8EAC-440C-BA66-8E3724327F09}" type="pres">
      <dgm:prSet presAssocID="{5593A58B-D0E8-4576-9BEC-782E19157AB1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906A0214-5F08-442B-8E9E-D5AA2D3EF63C}" srcId="{8253D87E-3F60-4AC5-8D88-CA2EF0655B90}" destId="{27A7A639-661F-445C-983E-EBE661CC4B12}" srcOrd="0" destOrd="0" parTransId="{7E812BBD-1266-45A7-90E1-A1E4325073BA}" sibTransId="{3AC324C5-5F87-4D0A-B4BA-1E9D2A60F8E3}"/>
    <dgm:cxn modelId="{CBFC2619-36BE-4957-8FE4-BA2C032BA6E1}" type="presOf" srcId="{645650FD-3BCA-480D-847A-9DFE6B2E2DE0}" destId="{8DFD10D5-F3AC-40DE-82B3-F7859448F0C2}" srcOrd="0" destOrd="0" presId="urn:microsoft.com/office/officeart/2005/8/layout/hList1"/>
    <dgm:cxn modelId="{76BA4A26-9D7A-4C6C-9881-4C144CBA199C}" type="presOf" srcId="{8C3FCB37-D4F8-4EAA-A2D2-BF679CF1B029}" destId="{EBC8A97D-8644-4609-90F8-F0472B32A7C3}" srcOrd="0" destOrd="0" presId="urn:microsoft.com/office/officeart/2005/8/layout/hList1"/>
    <dgm:cxn modelId="{ED1B6934-71EA-4F52-9842-BD05A4EC9BB5}" srcId="{5593A58B-D0E8-4576-9BEC-782E19157AB1}" destId="{C16ACEDD-03DA-4727-9A7D-BF8775D34F87}" srcOrd="0" destOrd="0" parTransId="{FB067DBF-D477-4FF4-90D3-BDFF20E1D62C}" sibTransId="{BF9C35E9-AED6-44A0-B6E0-398836261394}"/>
    <dgm:cxn modelId="{A562CD62-A4CA-4901-959B-EE07D3AF8C40}" type="presOf" srcId="{5593A58B-D0E8-4576-9BEC-782E19157AB1}" destId="{DEC2E431-E411-459A-B103-8552D8A61F87}" srcOrd="0" destOrd="0" presId="urn:microsoft.com/office/officeart/2005/8/layout/hList1"/>
    <dgm:cxn modelId="{CDD42569-675F-44A2-B3F5-B90C5CFB06C2}" type="presOf" srcId="{92B40707-0D89-4FDB-A43C-EF7B89344D5F}" destId="{1FEA66EA-A0FF-4FD5-AAE1-E24C5CCDB27A}" srcOrd="0" destOrd="1" presId="urn:microsoft.com/office/officeart/2005/8/layout/hList1"/>
    <dgm:cxn modelId="{2D7F3A49-3EBE-47D4-995B-AACABE2ABC2F}" srcId="{92B40707-0D89-4FDB-A43C-EF7B89344D5F}" destId="{42CBEB27-48C6-4245-95AE-7278E87A847C}" srcOrd="0" destOrd="0" parTransId="{5CE768EE-3BD5-447F-B5D3-60E46577FF91}" sibTransId="{02C8CFDE-5B36-4841-A0AA-AED3776F2814}"/>
    <dgm:cxn modelId="{EBEA6D4D-1A1E-4E1F-BE80-8C9C09EE801C}" srcId="{8253D87E-3F60-4AC5-8D88-CA2EF0655B90}" destId="{92B40707-0D89-4FDB-A43C-EF7B89344D5F}" srcOrd="1" destOrd="0" parTransId="{55BA1262-FE2F-4D28-BA36-90B683FF4F8D}" sibTransId="{492B7A32-6808-4E58-B5FE-509A383072F5}"/>
    <dgm:cxn modelId="{241AD653-DCBB-4A37-9A4C-90AD472FA48C}" type="presOf" srcId="{A6FADAB6-EF0A-4C57-B95B-9D81FAD944F5}" destId="{A2EDC02D-8EAC-440C-BA66-8E3724327F09}" srcOrd="0" destOrd="2" presId="urn:microsoft.com/office/officeart/2005/8/layout/hList1"/>
    <dgm:cxn modelId="{D6BEA779-D87A-40DC-9C3C-0C625D09CE24}" srcId="{645650FD-3BCA-480D-847A-9DFE6B2E2DE0}" destId="{5593A58B-D0E8-4576-9BEC-782E19157AB1}" srcOrd="2" destOrd="0" parTransId="{1C32A158-EC47-45E8-8356-14793CA3D2B5}" sibTransId="{6BB35753-F4F5-4333-8B64-BE3307D8CE3C}"/>
    <dgm:cxn modelId="{071E2E86-92F5-4B6C-8141-81D7E3466371}" type="presOf" srcId="{B571CBAD-7A04-406C-ADE5-CCA7EDCC0092}" destId="{A2EDC02D-8EAC-440C-BA66-8E3724327F09}" srcOrd="0" destOrd="1" presId="urn:microsoft.com/office/officeart/2005/8/layout/hList1"/>
    <dgm:cxn modelId="{D5758C88-61FA-4B53-ADFE-EB77D7B4DBA3}" type="presOf" srcId="{8253D87E-3F60-4AC5-8D88-CA2EF0655B90}" destId="{7158367B-E471-4ECB-9C30-79368AC41C80}" srcOrd="0" destOrd="0" presId="urn:microsoft.com/office/officeart/2005/8/layout/hList1"/>
    <dgm:cxn modelId="{90DF2794-4A34-4650-AD1D-4512D3627FD6}" type="presOf" srcId="{27A7A639-661F-445C-983E-EBE661CC4B12}" destId="{1FEA66EA-A0FF-4FD5-AAE1-E24C5CCDB27A}" srcOrd="0" destOrd="0" presId="urn:microsoft.com/office/officeart/2005/8/layout/hList1"/>
    <dgm:cxn modelId="{E835C4A1-6B34-4E6F-91DC-4DBC1ED477FB}" srcId="{5593A58B-D0E8-4576-9BEC-782E19157AB1}" destId="{A6FADAB6-EF0A-4C57-B95B-9D81FAD944F5}" srcOrd="2" destOrd="0" parTransId="{3A2A4BF7-0613-4F89-A8B5-3FD43A231382}" sibTransId="{0D13E230-2FCB-475E-A3FF-4780A2200AC6}"/>
    <dgm:cxn modelId="{991DEDA8-2CB2-43E9-A54C-4647BAF45261}" srcId="{92B40707-0D89-4FDB-A43C-EF7B89344D5F}" destId="{7173F3F9-3C00-46E5-AA1F-99D265B78F06}" srcOrd="1" destOrd="0" parTransId="{5D93477A-D3DF-414E-9A0B-BFF6DC0B28AB}" sibTransId="{494245BA-E86A-4EC0-8DBA-D658819EB618}"/>
    <dgm:cxn modelId="{E1371AA9-85BA-4744-8737-249EA28AC309}" type="presOf" srcId="{42CBEB27-48C6-4245-95AE-7278E87A847C}" destId="{1FEA66EA-A0FF-4FD5-AAE1-E24C5CCDB27A}" srcOrd="0" destOrd="2" presId="urn:microsoft.com/office/officeart/2005/8/layout/hList1"/>
    <dgm:cxn modelId="{D7E0ADB8-1BD6-4AD6-B6F3-E859DE6712A9}" srcId="{645650FD-3BCA-480D-847A-9DFE6B2E2DE0}" destId="{8C3FCB37-D4F8-4EAA-A2D2-BF679CF1B029}" srcOrd="0" destOrd="0" parTransId="{21427CA9-A5AC-4B81-A77F-D6B173BD03EB}" sibTransId="{8430E887-30EB-48C5-992C-8B6D233C1531}"/>
    <dgm:cxn modelId="{6D9BF6BF-44B3-4597-A9B3-CB7146063C3B}" type="presOf" srcId="{7173F3F9-3C00-46E5-AA1F-99D265B78F06}" destId="{1FEA66EA-A0FF-4FD5-AAE1-E24C5CCDB27A}" srcOrd="0" destOrd="3" presId="urn:microsoft.com/office/officeart/2005/8/layout/hList1"/>
    <dgm:cxn modelId="{FEA590CD-BBC8-41A1-A97C-A82CBEC38B0F}" srcId="{5593A58B-D0E8-4576-9BEC-782E19157AB1}" destId="{B571CBAD-7A04-406C-ADE5-CCA7EDCC0092}" srcOrd="1" destOrd="0" parTransId="{93C8E47E-0FEA-4618-B80E-FE626D22C46E}" sibTransId="{E029C848-0B80-4587-916D-8289E7042738}"/>
    <dgm:cxn modelId="{B08B14D7-E17C-499D-837E-F1B3C69B85FB}" srcId="{645650FD-3BCA-480D-847A-9DFE6B2E2DE0}" destId="{8253D87E-3F60-4AC5-8D88-CA2EF0655B90}" srcOrd="1" destOrd="0" parTransId="{8DC25D90-73C9-49FF-9A7B-E1A4C9AB3387}" sibTransId="{6ACAFF6D-ACDD-4854-96F3-C97098600E9B}"/>
    <dgm:cxn modelId="{F15656DB-BB2B-4D58-A39E-13E048CA1945}" type="presOf" srcId="{C16ACEDD-03DA-4727-9A7D-BF8775D34F87}" destId="{A2EDC02D-8EAC-440C-BA66-8E3724327F09}" srcOrd="0" destOrd="0" presId="urn:microsoft.com/office/officeart/2005/8/layout/hList1"/>
    <dgm:cxn modelId="{45C68CBA-470A-4D73-988E-49FD3E3F65F4}" type="presParOf" srcId="{8DFD10D5-F3AC-40DE-82B3-F7859448F0C2}" destId="{566CB081-4876-43BC-B05C-C76DA43AE379}" srcOrd="0" destOrd="0" presId="urn:microsoft.com/office/officeart/2005/8/layout/hList1"/>
    <dgm:cxn modelId="{D37F386D-FDA7-43E3-B1FF-7888A4A4323A}" type="presParOf" srcId="{566CB081-4876-43BC-B05C-C76DA43AE379}" destId="{EBC8A97D-8644-4609-90F8-F0472B32A7C3}" srcOrd="0" destOrd="0" presId="urn:microsoft.com/office/officeart/2005/8/layout/hList1"/>
    <dgm:cxn modelId="{C2C4F49D-58F9-486A-A385-7DC0B60C0A4C}" type="presParOf" srcId="{566CB081-4876-43BC-B05C-C76DA43AE379}" destId="{8AD59E08-422E-47F6-8C34-A3D334A915C1}" srcOrd="1" destOrd="0" presId="urn:microsoft.com/office/officeart/2005/8/layout/hList1"/>
    <dgm:cxn modelId="{689C5077-9D19-45F2-894F-E0156D89A28C}" type="presParOf" srcId="{8DFD10D5-F3AC-40DE-82B3-F7859448F0C2}" destId="{F2616488-C1E4-4C9D-B8A7-1459EE1F8B91}" srcOrd="1" destOrd="0" presId="urn:microsoft.com/office/officeart/2005/8/layout/hList1"/>
    <dgm:cxn modelId="{3401353E-88CE-452A-AC9B-5616EEA5D965}" type="presParOf" srcId="{8DFD10D5-F3AC-40DE-82B3-F7859448F0C2}" destId="{4ACEAB9D-5D21-4989-92D5-BE4EA6D432FB}" srcOrd="2" destOrd="0" presId="urn:microsoft.com/office/officeart/2005/8/layout/hList1"/>
    <dgm:cxn modelId="{07194178-FC5C-43F2-835F-F938C63599DC}" type="presParOf" srcId="{4ACEAB9D-5D21-4989-92D5-BE4EA6D432FB}" destId="{7158367B-E471-4ECB-9C30-79368AC41C80}" srcOrd="0" destOrd="0" presId="urn:microsoft.com/office/officeart/2005/8/layout/hList1"/>
    <dgm:cxn modelId="{0F09A208-43C5-4A47-B6E0-40ED66B1E3C8}" type="presParOf" srcId="{4ACEAB9D-5D21-4989-92D5-BE4EA6D432FB}" destId="{1FEA66EA-A0FF-4FD5-AAE1-E24C5CCDB27A}" srcOrd="1" destOrd="0" presId="urn:microsoft.com/office/officeart/2005/8/layout/hList1"/>
    <dgm:cxn modelId="{6CFB7915-5BFE-4D9F-A043-E2F142813F33}" type="presParOf" srcId="{8DFD10D5-F3AC-40DE-82B3-F7859448F0C2}" destId="{7423E598-A61A-4999-A3E9-B7675B411AE1}" srcOrd="3" destOrd="0" presId="urn:microsoft.com/office/officeart/2005/8/layout/hList1"/>
    <dgm:cxn modelId="{D31C3FB8-21EB-4CE9-9F9F-706B1C637755}" type="presParOf" srcId="{8DFD10D5-F3AC-40DE-82B3-F7859448F0C2}" destId="{C67A28C5-CFAB-4271-ADFB-40595A0E1488}" srcOrd="4" destOrd="0" presId="urn:microsoft.com/office/officeart/2005/8/layout/hList1"/>
    <dgm:cxn modelId="{DB2D1219-DC9A-49E8-A21B-057351CBDE9C}" type="presParOf" srcId="{C67A28C5-CFAB-4271-ADFB-40595A0E1488}" destId="{DEC2E431-E411-459A-B103-8552D8A61F87}" srcOrd="0" destOrd="0" presId="urn:microsoft.com/office/officeart/2005/8/layout/hList1"/>
    <dgm:cxn modelId="{18BE8F6A-9CF0-41C4-8BBC-6FE18601894D}" type="presParOf" srcId="{C67A28C5-CFAB-4271-ADFB-40595A0E1488}" destId="{A2EDC02D-8EAC-440C-BA66-8E3724327F0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D77F11-FD0B-4894-9890-B5447B719717}">
      <dsp:nvSpPr>
        <dsp:cNvPr id="0" name=""/>
        <dsp:cNvSpPr/>
      </dsp:nvSpPr>
      <dsp:spPr>
        <a:xfrm>
          <a:off x="0" y="127988"/>
          <a:ext cx="10515600" cy="6364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Aptos"/>
            </a:rPr>
            <a:t>A city workgroup of city finance directors and tax managers met over the summer to review changes needed to the B&amp;O model ordinance in response to</a:t>
          </a:r>
          <a:r>
            <a:rPr lang="en-US" sz="1600" b="1" kern="1200" dirty="0">
              <a:latin typeface="Aptos"/>
            </a:rPr>
            <a:t> SB 5814</a:t>
          </a:r>
          <a:r>
            <a:rPr lang="en-US" sz="1600" kern="1200" dirty="0">
              <a:latin typeface="Aptos"/>
            </a:rPr>
            <a:t> changing the definition of certain activities from services to sales. </a:t>
          </a:r>
        </a:p>
      </dsp:txBody>
      <dsp:txXfrm>
        <a:off x="31070" y="159058"/>
        <a:ext cx="10453460" cy="574340"/>
      </dsp:txXfrm>
    </dsp:sp>
    <dsp:sp modelId="{968E3201-F9B2-4157-B3AD-33940A4B7D42}">
      <dsp:nvSpPr>
        <dsp:cNvPr id="0" name=""/>
        <dsp:cNvSpPr/>
      </dsp:nvSpPr>
      <dsp:spPr>
        <a:xfrm>
          <a:off x="0" y="810548"/>
          <a:ext cx="10515600" cy="6364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Aptos"/>
            </a:rPr>
            <a:t>Now B&amp;O tax cities must adopt mandatory changes to model ordinance with same effective date: January 1, 2026.</a:t>
          </a:r>
        </a:p>
      </dsp:txBody>
      <dsp:txXfrm>
        <a:off x="31070" y="841618"/>
        <a:ext cx="10453460" cy="574340"/>
      </dsp:txXfrm>
    </dsp:sp>
    <dsp:sp modelId="{6247DE90-4DD0-4AC4-8F68-DA18335CEFD9}">
      <dsp:nvSpPr>
        <dsp:cNvPr id="0" name=""/>
        <dsp:cNvSpPr/>
      </dsp:nvSpPr>
      <dsp:spPr>
        <a:xfrm>
          <a:off x="0" y="2193332"/>
          <a:ext cx="10515600" cy="6364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latin typeface="Aptos"/>
            </a:rPr>
            <a:t>SB 5814</a:t>
          </a:r>
          <a:r>
            <a:rPr lang="en-US" sz="1600" kern="1200" dirty="0">
              <a:latin typeface="Aptos"/>
            </a:rPr>
            <a:t> changed the tax classification for the following services to retail sales:</a:t>
          </a:r>
        </a:p>
      </dsp:txBody>
      <dsp:txXfrm>
        <a:off x="31070" y="2224402"/>
        <a:ext cx="10453460" cy="574340"/>
      </dsp:txXfrm>
    </dsp:sp>
    <dsp:sp modelId="{9A8BB739-8ED2-4B83-AD30-1A0CBAC32944}">
      <dsp:nvSpPr>
        <dsp:cNvPr id="0" name=""/>
        <dsp:cNvSpPr/>
      </dsp:nvSpPr>
      <dsp:spPr>
        <a:xfrm>
          <a:off x="0" y="2894058"/>
          <a:ext cx="10515600" cy="1457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20320" rIns="113792" bIns="203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kern="1200" dirty="0">
              <a:latin typeface="Aptos"/>
            </a:rPr>
            <a:t>Advertising services;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kern="1200" dirty="0">
              <a:latin typeface="Aptos"/>
            </a:rPr>
            <a:t>Live presentations;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kern="1200" dirty="0">
              <a:latin typeface="Aptos"/>
            </a:rPr>
            <a:t>Information technology services;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kern="1200" dirty="0">
              <a:latin typeface="Aptos"/>
            </a:rPr>
            <a:t>Custom website development services;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kern="1200" dirty="0">
              <a:latin typeface="Aptos"/>
            </a:rPr>
            <a:t>Investigation, security, and armored car services;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kern="1200" dirty="0">
              <a:latin typeface="Aptos"/>
            </a:rPr>
            <a:t>Temporary staffing services; and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kern="1200" dirty="0">
              <a:latin typeface="Aptos"/>
            </a:rPr>
            <a:t>Sales of custom software and customization of prewritten software.</a:t>
          </a:r>
        </a:p>
      </dsp:txBody>
      <dsp:txXfrm>
        <a:off x="0" y="2894058"/>
        <a:ext cx="10515600" cy="1457280"/>
      </dsp:txXfrm>
    </dsp:sp>
    <dsp:sp modelId="{FC2315A6-8804-4AC6-A903-EB966D2DE947}">
      <dsp:nvSpPr>
        <dsp:cNvPr id="0" name=""/>
        <dsp:cNvSpPr/>
      </dsp:nvSpPr>
      <dsp:spPr>
        <a:xfrm>
          <a:off x="0" y="1496151"/>
          <a:ext cx="10515600" cy="6364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Aptos"/>
            </a:rPr>
            <a:t>The workgroup decided to limit revisions to the model ordinance to changes necessary to implement the state’s changes to retail sales in </a:t>
          </a:r>
          <a:r>
            <a:rPr lang="en-US" sz="1600" b="1" kern="1200" dirty="0">
              <a:latin typeface="Aptos"/>
            </a:rPr>
            <a:t>SB 5814</a:t>
          </a:r>
          <a:r>
            <a:rPr lang="en-US" sz="1600" kern="1200" dirty="0">
              <a:latin typeface="Aptos"/>
            </a:rPr>
            <a:t>. </a:t>
          </a:r>
        </a:p>
      </dsp:txBody>
      <dsp:txXfrm>
        <a:off x="31070" y="1527221"/>
        <a:ext cx="10453460" cy="5743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79685F-2B1E-4A42-81E2-6247EE23F148}">
      <dsp:nvSpPr>
        <dsp:cNvPr id="0" name=""/>
        <dsp:cNvSpPr/>
      </dsp:nvSpPr>
      <dsp:spPr>
        <a:xfrm>
          <a:off x="0" y="2175669"/>
          <a:ext cx="10515600" cy="0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triangle" w="lg" len="lg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F22B2E-5068-4670-945F-4873787C6DB0}">
      <dsp:nvSpPr>
        <dsp:cNvPr id="0" name=""/>
        <dsp:cNvSpPr/>
      </dsp:nvSpPr>
      <dsp:spPr>
        <a:xfrm rot="8100000">
          <a:off x="64988" y="514290"/>
          <a:ext cx="294226" cy="294226"/>
        </a:xfrm>
        <a:prstGeom prst="teardrop">
          <a:avLst>
            <a:gd name="adj" fmla="val 11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1593463-9B4B-436C-99D9-F6201C019E5A}">
      <dsp:nvSpPr>
        <dsp:cNvPr id="0" name=""/>
        <dsp:cNvSpPr/>
      </dsp:nvSpPr>
      <dsp:spPr>
        <a:xfrm>
          <a:off x="97674" y="546976"/>
          <a:ext cx="228854" cy="228854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6AA2C8-C8F6-4137-AF7F-3ACBD8F6A382}">
      <dsp:nvSpPr>
        <dsp:cNvPr id="0" name=""/>
        <dsp:cNvSpPr/>
      </dsp:nvSpPr>
      <dsp:spPr>
        <a:xfrm>
          <a:off x="420150" y="887672"/>
          <a:ext cx="1340820" cy="1287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69850" rIns="69850" bIns="104775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Calibri" panose="020F0502020204030204"/>
              <a:ea typeface="+mn-ea"/>
              <a:cs typeface="+mn-cs"/>
            </a:rPr>
            <a:t>After several years of task forces and proposed legislation, cities voluntarily created B&amp;O Tax Model Ordinance</a:t>
          </a:r>
        </a:p>
      </dsp:txBody>
      <dsp:txXfrm>
        <a:off x="420150" y="887672"/>
        <a:ext cx="1340820" cy="1287996"/>
      </dsp:txXfrm>
    </dsp:sp>
    <dsp:sp modelId="{3137019A-D449-4BC2-9AA5-D2900AA64BB5}">
      <dsp:nvSpPr>
        <dsp:cNvPr id="0" name=""/>
        <dsp:cNvSpPr/>
      </dsp:nvSpPr>
      <dsp:spPr>
        <a:xfrm>
          <a:off x="420150" y="435133"/>
          <a:ext cx="1340820" cy="4525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5250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500" kern="1200" dirty="0">
              <a:latin typeface="Calibri" panose="020F0502020204030204"/>
              <a:ea typeface="+mn-ea"/>
              <a:cs typeface="+mn-cs"/>
            </a:rPr>
            <a:t>2000</a:t>
          </a:r>
        </a:p>
      </dsp:txBody>
      <dsp:txXfrm>
        <a:off x="420150" y="435133"/>
        <a:ext cx="1340820" cy="452539"/>
      </dsp:txXfrm>
    </dsp:sp>
    <dsp:sp modelId="{C248A178-ED42-46CB-BA64-F92F9A491DBA}">
      <dsp:nvSpPr>
        <dsp:cNvPr id="0" name=""/>
        <dsp:cNvSpPr/>
      </dsp:nvSpPr>
      <dsp:spPr>
        <a:xfrm>
          <a:off x="212101" y="887672"/>
          <a:ext cx="0" cy="1287996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C22CFF-F3E0-4945-80D8-EBCB4723ACB6}">
      <dsp:nvSpPr>
        <dsp:cNvPr id="0" name=""/>
        <dsp:cNvSpPr/>
      </dsp:nvSpPr>
      <dsp:spPr>
        <a:xfrm>
          <a:off x="192872" y="2134940"/>
          <a:ext cx="74897" cy="81457"/>
        </a:xfrm>
        <a:prstGeom prst="ellipse">
          <a:avLst/>
        </a:prstGeom>
        <a:gradFill rotWithShape="0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</dsp:sp>
    <dsp:sp modelId="{F4A00E0A-25B9-4301-B82A-D93CFB48D8B8}">
      <dsp:nvSpPr>
        <dsp:cNvPr id="0" name=""/>
        <dsp:cNvSpPr/>
      </dsp:nvSpPr>
      <dsp:spPr>
        <a:xfrm rot="18900000">
          <a:off x="940045" y="3542821"/>
          <a:ext cx="294226" cy="294226"/>
        </a:xfrm>
        <a:prstGeom prst="teardrop">
          <a:avLst>
            <a:gd name="adj" fmla="val 11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2889EA7-EF56-46D2-B179-374A1C1750D9}">
      <dsp:nvSpPr>
        <dsp:cNvPr id="0" name=""/>
        <dsp:cNvSpPr/>
      </dsp:nvSpPr>
      <dsp:spPr>
        <a:xfrm>
          <a:off x="972731" y="3575507"/>
          <a:ext cx="228854" cy="228854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020939-AB84-4318-848B-315426EF3B92}">
      <dsp:nvSpPr>
        <dsp:cNvPr id="0" name=""/>
        <dsp:cNvSpPr/>
      </dsp:nvSpPr>
      <dsp:spPr>
        <a:xfrm>
          <a:off x="1295208" y="2175669"/>
          <a:ext cx="1340820" cy="1287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4775" rIns="0" bIns="69850" numCol="1" spcCol="1270" anchor="b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Calibri" panose="020F0502020204030204"/>
              <a:ea typeface="+mn-ea"/>
              <a:cs typeface="+mn-cs"/>
            </a:rPr>
            <a:t>EHB 2030 required city model ordinance to be implemented by 12/31/2004</a:t>
          </a:r>
        </a:p>
      </dsp:txBody>
      <dsp:txXfrm>
        <a:off x="1295208" y="2175669"/>
        <a:ext cx="1340820" cy="1287996"/>
      </dsp:txXfrm>
    </dsp:sp>
    <dsp:sp modelId="{55F562CF-7D3E-4815-BD98-101F9E0CDFD9}">
      <dsp:nvSpPr>
        <dsp:cNvPr id="0" name=""/>
        <dsp:cNvSpPr/>
      </dsp:nvSpPr>
      <dsp:spPr>
        <a:xfrm>
          <a:off x="1295208" y="3463665"/>
          <a:ext cx="1340820" cy="4525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5250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500" kern="1200" dirty="0">
              <a:latin typeface="Calibri" panose="020F0502020204030204"/>
              <a:ea typeface="+mn-ea"/>
              <a:cs typeface="+mn-cs"/>
            </a:rPr>
            <a:t>2003</a:t>
          </a:r>
        </a:p>
      </dsp:txBody>
      <dsp:txXfrm>
        <a:off x="1295208" y="3463665"/>
        <a:ext cx="1340820" cy="452539"/>
      </dsp:txXfrm>
    </dsp:sp>
    <dsp:sp modelId="{8D00FAF8-DC21-4BE9-9C12-ED17A9F3A850}">
      <dsp:nvSpPr>
        <dsp:cNvPr id="0" name=""/>
        <dsp:cNvSpPr/>
      </dsp:nvSpPr>
      <dsp:spPr>
        <a:xfrm>
          <a:off x="1087159" y="2175669"/>
          <a:ext cx="0" cy="1287996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09C358-4992-4C0A-830A-C867563B318E}">
      <dsp:nvSpPr>
        <dsp:cNvPr id="0" name=""/>
        <dsp:cNvSpPr/>
      </dsp:nvSpPr>
      <dsp:spPr>
        <a:xfrm>
          <a:off x="1067930" y="2134940"/>
          <a:ext cx="74897" cy="81457"/>
        </a:xfrm>
        <a:prstGeom prst="ellipse">
          <a:avLst/>
        </a:prstGeom>
        <a:gradFill rotWithShape="0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</dsp:sp>
    <dsp:sp modelId="{CC6B26B5-F925-468D-BB3C-3D1CEA894B35}">
      <dsp:nvSpPr>
        <dsp:cNvPr id="0" name=""/>
        <dsp:cNvSpPr/>
      </dsp:nvSpPr>
      <dsp:spPr>
        <a:xfrm rot="8100000">
          <a:off x="1815103" y="514290"/>
          <a:ext cx="294226" cy="294226"/>
        </a:xfrm>
        <a:prstGeom prst="teardrop">
          <a:avLst>
            <a:gd name="adj" fmla="val 11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9163881-713F-4367-A485-F6858C7313ED}">
      <dsp:nvSpPr>
        <dsp:cNvPr id="0" name=""/>
        <dsp:cNvSpPr/>
      </dsp:nvSpPr>
      <dsp:spPr>
        <a:xfrm>
          <a:off x="1847789" y="546976"/>
          <a:ext cx="228854" cy="228854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E43693-8C32-4C44-AD03-975DFB56512E}">
      <dsp:nvSpPr>
        <dsp:cNvPr id="0" name=""/>
        <dsp:cNvSpPr/>
      </dsp:nvSpPr>
      <dsp:spPr>
        <a:xfrm>
          <a:off x="2170266" y="887672"/>
          <a:ext cx="1340820" cy="1287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69850" rIns="69850" bIns="104775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Calibri" panose="020F0502020204030204"/>
              <a:ea typeface="+mn-ea"/>
              <a:cs typeface="+mn-cs"/>
            </a:rPr>
            <a:t>Service income allocation and apportionment provisions effective</a:t>
          </a:r>
        </a:p>
      </dsp:txBody>
      <dsp:txXfrm>
        <a:off x="2170266" y="887672"/>
        <a:ext cx="1340820" cy="1287996"/>
      </dsp:txXfrm>
    </dsp:sp>
    <dsp:sp modelId="{6691DF97-410B-4101-AC26-2EC2FDC37521}">
      <dsp:nvSpPr>
        <dsp:cNvPr id="0" name=""/>
        <dsp:cNvSpPr/>
      </dsp:nvSpPr>
      <dsp:spPr>
        <a:xfrm>
          <a:off x="2170266" y="435133"/>
          <a:ext cx="1340820" cy="4525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5250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500" kern="1200" dirty="0">
              <a:latin typeface="Calibri" panose="020F0502020204030204"/>
              <a:ea typeface="+mn-ea"/>
              <a:cs typeface="+mn-cs"/>
            </a:rPr>
            <a:t>2008</a:t>
          </a:r>
        </a:p>
      </dsp:txBody>
      <dsp:txXfrm>
        <a:off x="2170266" y="435133"/>
        <a:ext cx="1340820" cy="452539"/>
      </dsp:txXfrm>
    </dsp:sp>
    <dsp:sp modelId="{1FF702E8-3277-48C4-9297-D636EFB23E19}">
      <dsp:nvSpPr>
        <dsp:cNvPr id="0" name=""/>
        <dsp:cNvSpPr/>
      </dsp:nvSpPr>
      <dsp:spPr>
        <a:xfrm>
          <a:off x="1962216" y="887672"/>
          <a:ext cx="0" cy="1287996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594872-B55D-4947-BAE9-5549EC13EED5}">
      <dsp:nvSpPr>
        <dsp:cNvPr id="0" name=""/>
        <dsp:cNvSpPr/>
      </dsp:nvSpPr>
      <dsp:spPr>
        <a:xfrm>
          <a:off x="1942987" y="2134940"/>
          <a:ext cx="74897" cy="81457"/>
        </a:xfrm>
        <a:prstGeom prst="ellipse">
          <a:avLst/>
        </a:prstGeom>
        <a:gradFill rotWithShape="0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</dsp:sp>
    <dsp:sp modelId="{A90A6017-27E6-4E1B-B09B-E77B4DE24565}">
      <dsp:nvSpPr>
        <dsp:cNvPr id="0" name=""/>
        <dsp:cNvSpPr/>
      </dsp:nvSpPr>
      <dsp:spPr>
        <a:xfrm rot="18900000">
          <a:off x="2690161" y="3542821"/>
          <a:ext cx="294226" cy="294226"/>
        </a:xfrm>
        <a:prstGeom prst="teardrop">
          <a:avLst>
            <a:gd name="adj" fmla="val 11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40F158E-F082-4E34-8E3C-FCCB09BFBA7D}">
      <dsp:nvSpPr>
        <dsp:cNvPr id="0" name=""/>
        <dsp:cNvSpPr/>
      </dsp:nvSpPr>
      <dsp:spPr>
        <a:xfrm>
          <a:off x="2722847" y="3575507"/>
          <a:ext cx="228854" cy="228854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FAE41D-3E20-4A0B-8C6E-71BE2AB2F92B}">
      <dsp:nvSpPr>
        <dsp:cNvPr id="0" name=""/>
        <dsp:cNvSpPr/>
      </dsp:nvSpPr>
      <dsp:spPr>
        <a:xfrm>
          <a:off x="3045323" y="2175669"/>
          <a:ext cx="1340820" cy="1287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4775" rIns="0" bIns="69850" numCol="1" spcCol="1270" anchor="b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Calibri" panose="020F0502020204030204"/>
              <a:ea typeface="+mn-ea"/>
              <a:cs typeface="+mn-cs"/>
            </a:rPr>
            <a:t>DOR Report to the Governor on Small Business Tax Simplification</a:t>
          </a:r>
        </a:p>
      </dsp:txBody>
      <dsp:txXfrm>
        <a:off x="3045323" y="2175669"/>
        <a:ext cx="1340820" cy="1287996"/>
      </dsp:txXfrm>
    </dsp:sp>
    <dsp:sp modelId="{CEDAC820-3051-41FE-9AFC-A59339B09DB4}">
      <dsp:nvSpPr>
        <dsp:cNvPr id="0" name=""/>
        <dsp:cNvSpPr/>
      </dsp:nvSpPr>
      <dsp:spPr>
        <a:xfrm>
          <a:off x="3045323" y="3463665"/>
          <a:ext cx="1340820" cy="4525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5250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500" kern="1200" dirty="0">
              <a:latin typeface="Calibri" panose="020F0502020204030204"/>
              <a:ea typeface="+mn-ea"/>
              <a:cs typeface="+mn-cs"/>
            </a:rPr>
            <a:t>2011</a:t>
          </a:r>
        </a:p>
      </dsp:txBody>
      <dsp:txXfrm>
        <a:off x="3045323" y="3463665"/>
        <a:ext cx="1340820" cy="452539"/>
      </dsp:txXfrm>
    </dsp:sp>
    <dsp:sp modelId="{7422DF60-935A-428A-AFA8-2D188E57510F}">
      <dsp:nvSpPr>
        <dsp:cNvPr id="0" name=""/>
        <dsp:cNvSpPr/>
      </dsp:nvSpPr>
      <dsp:spPr>
        <a:xfrm>
          <a:off x="2837274" y="2175669"/>
          <a:ext cx="0" cy="1287996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BE66A5-085F-47A4-82C2-8127DCDEF293}">
      <dsp:nvSpPr>
        <dsp:cNvPr id="0" name=""/>
        <dsp:cNvSpPr/>
      </dsp:nvSpPr>
      <dsp:spPr>
        <a:xfrm>
          <a:off x="2818045" y="2134940"/>
          <a:ext cx="74897" cy="81457"/>
        </a:xfrm>
        <a:prstGeom prst="ellipse">
          <a:avLst/>
        </a:prstGeom>
        <a:gradFill rotWithShape="0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</dsp:sp>
    <dsp:sp modelId="{2549668F-3EF7-4C59-87F6-12431310AAE8}">
      <dsp:nvSpPr>
        <dsp:cNvPr id="0" name=""/>
        <dsp:cNvSpPr/>
      </dsp:nvSpPr>
      <dsp:spPr>
        <a:xfrm rot="8100000">
          <a:off x="3565218" y="514290"/>
          <a:ext cx="294226" cy="294226"/>
        </a:xfrm>
        <a:prstGeom prst="teardrop">
          <a:avLst>
            <a:gd name="adj" fmla="val 11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BFF5B2A-D651-4314-A422-4DCD10B39E52}">
      <dsp:nvSpPr>
        <dsp:cNvPr id="0" name=""/>
        <dsp:cNvSpPr/>
      </dsp:nvSpPr>
      <dsp:spPr>
        <a:xfrm>
          <a:off x="3597904" y="546976"/>
          <a:ext cx="228854" cy="228854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CD6C30-0541-4EA2-82AA-6C89BBF284D2}">
      <dsp:nvSpPr>
        <dsp:cNvPr id="0" name=""/>
        <dsp:cNvSpPr/>
      </dsp:nvSpPr>
      <dsp:spPr>
        <a:xfrm>
          <a:off x="3920381" y="887672"/>
          <a:ext cx="1340820" cy="1287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69850" rIns="69850" bIns="104775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Calibri" panose="020F0502020204030204"/>
              <a:ea typeface="+mn-ea"/>
              <a:cs typeface="+mn-cs"/>
            </a:rPr>
            <a:t>Proposed legislation to require DOR administration of city licenses and B&amp;O taxes</a:t>
          </a:r>
        </a:p>
      </dsp:txBody>
      <dsp:txXfrm>
        <a:off x="3920381" y="887672"/>
        <a:ext cx="1340820" cy="1287996"/>
      </dsp:txXfrm>
    </dsp:sp>
    <dsp:sp modelId="{FC1EF236-5081-4ABE-99BE-AC3E1E4B64EE}">
      <dsp:nvSpPr>
        <dsp:cNvPr id="0" name=""/>
        <dsp:cNvSpPr/>
      </dsp:nvSpPr>
      <dsp:spPr>
        <a:xfrm>
          <a:off x="3920381" y="435133"/>
          <a:ext cx="1340820" cy="4525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5250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500" kern="1200" dirty="0">
              <a:latin typeface="Calibri" panose="020F0502020204030204"/>
              <a:ea typeface="+mn-ea"/>
              <a:cs typeface="+mn-cs"/>
            </a:rPr>
            <a:t>2012</a:t>
          </a:r>
        </a:p>
      </dsp:txBody>
      <dsp:txXfrm>
        <a:off x="3920381" y="435133"/>
        <a:ext cx="1340820" cy="452539"/>
      </dsp:txXfrm>
    </dsp:sp>
    <dsp:sp modelId="{FCCEFCF9-0CEA-46AD-B1FC-4E78A9941B7D}">
      <dsp:nvSpPr>
        <dsp:cNvPr id="0" name=""/>
        <dsp:cNvSpPr/>
      </dsp:nvSpPr>
      <dsp:spPr>
        <a:xfrm>
          <a:off x="3712331" y="887672"/>
          <a:ext cx="0" cy="1287996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FD0745-FD4A-4ADE-AE4B-1F622DB57523}">
      <dsp:nvSpPr>
        <dsp:cNvPr id="0" name=""/>
        <dsp:cNvSpPr/>
      </dsp:nvSpPr>
      <dsp:spPr>
        <a:xfrm>
          <a:off x="3693102" y="2134940"/>
          <a:ext cx="74897" cy="81457"/>
        </a:xfrm>
        <a:prstGeom prst="ellipse">
          <a:avLst/>
        </a:prstGeom>
        <a:gradFill rotWithShape="0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</dsp:sp>
    <dsp:sp modelId="{9A1EFD02-429B-4ACE-8CC9-24C1F1100E62}">
      <dsp:nvSpPr>
        <dsp:cNvPr id="0" name=""/>
        <dsp:cNvSpPr/>
      </dsp:nvSpPr>
      <dsp:spPr>
        <a:xfrm rot="18900000">
          <a:off x="4440276" y="3542821"/>
          <a:ext cx="294226" cy="294226"/>
        </a:xfrm>
        <a:prstGeom prst="teardrop">
          <a:avLst>
            <a:gd name="adj" fmla="val 11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04EDCC8-491D-47A5-8282-17B8FCE136C6}">
      <dsp:nvSpPr>
        <dsp:cNvPr id="0" name=""/>
        <dsp:cNvSpPr/>
      </dsp:nvSpPr>
      <dsp:spPr>
        <a:xfrm>
          <a:off x="4472962" y="3575507"/>
          <a:ext cx="228854" cy="228854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1C914C-CF1B-4669-BC24-FDF95050D29B}">
      <dsp:nvSpPr>
        <dsp:cNvPr id="0" name=""/>
        <dsp:cNvSpPr/>
      </dsp:nvSpPr>
      <dsp:spPr>
        <a:xfrm>
          <a:off x="4795439" y="2175669"/>
          <a:ext cx="1340820" cy="1287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4775" rIns="0" bIns="69850" numCol="1" spcCol="1270" anchor="b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Calibri" panose="020F0502020204030204"/>
              <a:ea typeface="+mn-ea"/>
              <a:cs typeface="+mn-cs"/>
            </a:rPr>
            <a:t>Update to model ordinance to incorporate state law changes, including digital goods</a:t>
          </a:r>
        </a:p>
      </dsp:txBody>
      <dsp:txXfrm>
        <a:off x="4795439" y="2175669"/>
        <a:ext cx="1340820" cy="1287996"/>
      </dsp:txXfrm>
    </dsp:sp>
    <dsp:sp modelId="{CB37E573-CBF4-498E-9B65-EC229792FC61}">
      <dsp:nvSpPr>
        <dsp:cNvPr id="0" name=""/>
        <dsp:cNvSpPr/>
      </dsp:nvSpPr>
      <dsp:spPr>
        <a:xfrm>
          <a:off x="4795439" y="3463665"/>
          <a:ext cx="1340820" cy="4525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5250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500" kern="1200" dirty="0">
              <a:latin typeface="Calibri" panose="020F0502020204030204"/>
              <a:ea typeface="+mn-ea"/>
              <a:cs typeface="+mn-cs"/>
            </a:rPr>
            <a:t>2012</a:t>
          </a:r>
        </a:p>
      </dsp:txBody>
      <dsp:txXfrm>
        <a:off x="4795439" y="3463665"/>
        <a:ext cx="1340820" cy="452539"/>
      </dsp:txXfrm>
    </dsp:sp>
    <dsp:sp modelId="{6119D175-9375-434E-A5CF-0EA04E3CDB61}">
      <dsp:nvSpPr>
        <dsp:cNvPr id="0" name=""/>
        <dsp:cNvSpPr/>
      </dsp:nvSpPr>
      <dsp:spPr>
        <a:xfrm>
          <a:off x="4587389" y="2175669"/>
          <a:ext cx="0" cy="1287996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341734-48D3-42DB-AB1C-B790C4CDD785}">
      <dsp:nvSpPr>
        <dsp:cNvPr id="0" name=""/>
        <dsp:cNvSpPr/>
      </dsp:nvSpPr>
      <dsp:spPr>
        <a:xfrm>
          <a:off x="4568160" y="2134940"/>
          <a:ext cx="74897" cy="81457"/>
        </a:xfrm>
        <a:prstGeom prst="ellipse">
          <a:avLst/>
        </a:prstGeom>
        <a:gradFill rotWithShape="0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</dsp:sp>
    <dsp:sp modelId="{E33F229A-3F14-4750-9F2C-7960CEC3A490}">
      <dsp:nvSpPr>
        <dsp:cNvPr id="0" name=""/>
        <dsp:cNvSpPr/>
      </dsp:nvSpPr>
      <dsp:spPr>
        <a:xfrm rot="8100000">
          <a:off x="5315333" y="514290"/>
          <a:ext cx="294226" cy="294226"/>
        </a:xfrm>
        <a:prstGeom prst="teardrop">
          <a:avLst>
            <a:gd name="adj" fmla="val 11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18816FB-324B-40E3-87C3-F917E96A1955}">
      <dsp:nvSpPr>
        <dsp:cNvPr id="0" name=""/>
        <dsp:cNvSpPr/>
      </dsp:nvSpPr>
      <dsp:spPr>
        <a:xfrm>
          <a:off x="5348019" y="546976"/>
          <a:ext cx="228854" cy="228854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1E07D8-75E2-4B74-9CA8-EE285C0AD1AA}">
      <dsp:nvSpPr>
        <dsp:cNvPr id="0" name=""/>
        <dsp:cNvSpPr/>
      </dsp:nvSpPr>
      <dsp:spPr>
        <a:xfrm>
          <a:off x="5670496" y="887672"/>
          <a:ext cx="1340820" cy="1287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69850" rIns="69850" bIns="104775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Calibri" panose="020F0502020204030204"/>
              <a:ea typeface="+mn-ea"/>
              <a:cs typeface="+mn-cs"/>
            </a:rPr>
            <a:t>EHB 2005 creates task force on city B&amp;O tax service apportionment</a:t>
          </a:r>
        </a:p>
      </dsp:txBody>
      <dsp:txXfrm>
        <a:off x="5670496" y="887672"/>
        <a:ext cx="1340820" cy="1287996"/>
      </dsp:txXfrm>
    </dsp:sp>
    <dsp:sp modelId="{970CF7C7-D85D-48B3-A651-3AFFD21C1B66}">
      <dsp:nvSpPr>
        <dsp:cNvPr id="0" name=""/>
        <dsp:cNvSpPr/>
      </dsp:nvSpPr>
      <dsp:spPr>
        <a:xfrm>
          <a:off x="5670496" y="435133"/>
          <a:ext cx="1340820" cy="4525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5250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500" kern="1200" dirty="0">
              <a:latin typeface="Calibri" panose="020F0502020204030204"/>
              <a:ea typeface="+mn-ea"/>
              <a:cs typeface="+mn-cs"/>
            </a:rPr>
            <a:t>2017</a:t>
          </a:r>
        </a:p>
      </dsp:txBody>
      <dsp:txXfrm>
        <a:off x="5670496" y="435133"/>
        <a:ext cx="1340820" cy="452539"/>
      </dsp:txXfrm>
    </dsp:sp>
    <dsp:sp modelId="{A3A33B15-4DB0-4CBE-AF56-0D8163FABAEC}">
      <dsp:nvSpPr>
        <dsp:cNvPr id="0" name=""/>
        <dsp:cNvSpPr/>
      </dsp:nvSpPr>
      <dsp:spPr>
        <a:xfrm>
          <a:off x="5462447" y="887672"/>
          <a:ext cx="0" cy="1287996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6294D6-D1F5-497E-834F-4F16A39D7635}">
      <dsp:nvSpPr>
        <dsp:cNvPr id="0" name=""/>
        <dsp:cNvSpPr/>
      </dsp:nvSpPr>
      <dsp:spPr>
        <a:xfrm>
          <a:off x="5443218" y="2134940"/>
          <a:ext cx="74897" cy="81457"/>
        </a:xfrm>
        <a:prstGeom prst="ellipse">
          <a:avLst/>
        </a:prstGeom>
        <a:gradFill rotWithShape="0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</dsp:sp>
    <dsp:sp modelId="{1094F037-9A1D-4326-A6AB-2A886E7958CC}">
      <dsp:nvSpPr>
        <dsp:cNvPr id="0" name=""/>
        <dsp:cNvSpPr/>
      </dsp:nvSpPr>
      <dsp:spPr>
        <a:xfrm rot="18900000">
          <a:off x="6190391" y="3542821"/>
          <a:ext cx="294226" cy="294226"/>
        </a:xfrm>
        <a:prstGeom prst="teardrop">
          <a:avLst>
            <a:gd name="adj" fmla="val 11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AC10529-3E80-46FB-8EF6-9894BDA6C0C2}">
      <dsp:nvSpPr>
        <dsp:cNvPr id="0" name=""/>
        <dsp:cNvSpPr/>
      </dsp:nvSpPr>
      <dsp:spPr>
        <a:xfrm>
          <a:off x="6223077" y="3575507"/>
          <a:ext cx="228854" cy="228854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6CDF26-74C7-4137-B1EA-6FEC27A2310D}">
      <dsp:nvSpPr>
        <dsp:cNvPr id="0" name=""/>
        <dsp:cNvSpPr/>
      </dsp:nvSpPr>
      <dsp:spPr>
        <a:xfrm>
          <a:off x="6545554" y="2175669"/>
          <a:ext cx="1340820" cy="1287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4775" rIns="0" bIns="69850" numCol="1" spcCol="1270" anchor="b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Calibri" panose="020F0502020204030204"/>
              <a:ea typeface="+mn-ea"/>
              <a:cs typeface="+mn-cs"/>
            </a:rPr>
            <a:t>Report of Apportionment Task Force with consensus recommendations</a:t>
          </a:r>
        </a:p>
      </dsp:txBody>
      <dsp:txXfrm>
        <a:off x="6545554" y="2175669"/>
        <a:ext cx="1340820" cy="1287996"/>
      </dsp:txXfrm>
    </dsp:sp>
    <dsp:sp modelId="{2477A451-8F3E-4723-BF23-961A89C95C84}">
      <dsp:nvSpPr>
        <dsp:cNvPr id="0" name=""/>
        <dsp:cNvSpPr/>
      </dsp:nvSpPr>
      <dsp:spPr>
        <a:xfrm>
          <a:off x="6545554" y="3463665"/>
          <a:ext cx="1340820" cy="4525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5250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500" kern="1200" dirty="0">
              <a:latin typeface="Calibri" panose="020F0502020204030204"/>
              <a:ea typeface="+mn-ea"/>
              <a:cs typeface="+mn-cs"/>
            </a:rPr>
            <a:t>2018</a:t>
          </a:r>
        </a:p>
      </dsp:txBody>
      <dsp:txXfrm>
        <a:off x="6545554" y="3463665"/>
        <a:ext cx="1340820" cy="452539"/>
      </dsp:txXfrm>
    </dsp:sp>
    <dsp:sp modelId="{CE11E2F9-BD00-4216-8219-977F30A797F5}">
      <dsp:nvSpPr>
        <dsp:cNvPr id="0" name=""/>
        <dsp:cNvSpPr/>
      </dsp:nvSpPr>
      <dsp:spPr>
        <a:xfrm>
          <a:off x="6337504" y="2175669"/>
          <a:ext cx="0" cy="1287996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1FF80B-6B93-4E24-A1C3-F1DEE2B60ACB}">
      <dsp:nvSpPr>
        <dsp:cNvPr id="0" name=""/>
        <dsp:cNvSpPr/>
      </dsp:nvSpPr>
      <dsp:spPr>
        <a:xfrm>
          <a:off x="6318275" y="2134940"/>
          <a:ext cx="74897" cy="81457"/>
        </a:xfrm>
        <a:prstGeom prst="ellipse">
          <a:avLst/>
        </a:prstGeom>
        <a:gradFill rotWithShape="0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</dsp:sp>
    <dsp:sp modelId="{C07AD6F7-CE01-49F9-84BF-FD1F2DB333B1}">
      <dsp:nvSpPr>
        <dsp:cNvPr id="0" name=""/>
        <dsp:cNvSpPr/>
      </dsp:nvSpPr>
      <dsp:spPr>
        <a:xfrm rot="8100000">
          <a:off x="7065449" y="514290"/>
          <a:ext cx="294226" cy="294226"/>
        </a:xfrm>
        <a:prstGeom prst="teardrop">
          <a:avLst>
            <a:gd name="adj" fmla="val 11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64804D7-C7B1-46AD-BCD3-369C2832D9ED}">
      <dsp:nvSpPr>
        <dsp:cNvPr id="0" name=""/>
        <dsp:cNvSpPr/>
      </dsp:nvSpPr>
      <dsp:spPr>
        <a:xfrm>
          <a:off x="7098135" y="546976"/>
          <a:ext cx="228854" cy="228854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202E4F-BA48-40BB-8963-C6C4627019CC}">
      <dsp:nvSpPr>
        <dsp:cNvPr id="0" name=""/>
        <dsp:cNvSpPr/>
      </dsp:nvSpPr>
      <dsp:spPr>
        <a:xfrm>
          <a:off x="7420612" y="887672"/>
          <a:ext cx="1340820" cy="1287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69850" rIns="69850" bIns="104775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Calibri" panose="020F0502020204030204"/>
              <a:ea typeface="+mn-ea"/>
              <a:cs typeface="+mn-cs"/>
            </a:rPr>
            <a:t>Update to model ordinance to incorporate state law changes for market-based model for service apportionment and annual tax filing deadlines</a:t>
          </a:r>
        </a:p>
      </dsp:txBody>
      <dsp:txXfrm>
        <a:off x="7420612" y="887672"/>
        <a:ext cx="1340820" cy="1287996"/>
      </dsp:txXfrm>
    </dsp:sp>
    <dsp:sp modelId="{59DF4BEA-38E5-4D29-9194-26CB67D09448}">
      <dsp:nvSpPr>
        <dsp:cNvPr id="0" name=""/>
        <dsp:cNvSpPr/>
      </dsp:nvSpPr>
      <dsp:spPr>
        <a:xfrm>
          <a:off x="7420612" y="435133"/>
          <a:ext cx="1340820" cy="4525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5250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500" kern="1200" dirty="0">
              <a:latin typeface="Calibri" panose="020F0502020204030204"/>
              <a:ea typeface="+mn-ea"/>
              <a:cs typeface="+mn-cs"/>
            </a:rPr>
            <a:t>2019</a:t>
          </a:r>
        </a:p>
      </dsp:txBody>
      <dsp:txXfrm>
        <a:off x="7420612" y="435133"/>
        <a:ext cx="1340820" cy="452539"/>
      </dsp:txXfrm>
    </dsp:sp>
    <dsp:sp modelId="{B8580066-803D-4B2A-9506-22B202B0BBD4}">
      <dsp:nvSpPr>
        <dsp:cNvPr id="0" name=""/>
        <dsp:cNvSpPr/>
      </dsp:nvSpPr>
      <dsp:spPr>
        <a:xfrm>
          <a:off x="7212562" y="887672"/>
          <a:ext cx="0" cy="1287996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C8E47C-310C-449D-B1D8-F6961585CBA0}">
      <dsp:nvSpPr>
        <dsp:cNvPr id="0" name=""/>
        <dsp:cNvSpPr/>
      </dsp:nvSpPr>
      <dsp:spPr>
        <a:xfrm>
          <a:off x="7193333" y="2134940"/>
          <a:ext cx="74897" cy="81457"/>
        </a:xfrm>
        <a:prstGeom prst="ellipse">
          <a:avLst/>
        </a:prstGeom>
        <a:gradFill rotWithShape="0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</dsp:sp>
    <dsp:sp modelId="{CE467174-FA41-41CF-80F2-CE1FF15A4E5D}">
      <dsp:nvSpPr>
        <dsp:cNvPr id="0" name=""/>
        <dsp:cNvSpPr/>
      </dsp:nvSpPr>
      <dsp:spPr>
        <a:xfrm rot="18900000">
          <a:off x="7940506" y="3542821"/>
          <a:ext cx="294226" cy="294226"/>
        </a:xfrm>
        <a:prstGeom prst="teardrop">
          <a:avLst>
            <a:gd name="adj" fmla="val 11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FF80ADB-B1C1-461B-AF60-AA4CD002A6AD}">
      <dsp:nvSpPr>
        <dsp:cNvPr id="0" name=""/>
        <dsp:cNvSpPr/>
      </dsp:nvSpPr>
      <dsp:spPr>
        <a:xfrm>
          <a:off x="7973192" y="3575507"/>
          <a:ext cx="228854" cy="228854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5B119E-075A-40D0-8BDA-93EE9877F745}">
      <dsp:nvSpPr>
        <dsp:cNvPr id="0" name=""/>
        <dsp:cNvSpPr/>
      </dsp:nvSpPr>
      <dsp:spPr>
        <a:xfrm>
          <a:off x="8295669" y="2175669"/>
          <a:ext cx="1340820" cy="1287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4775" rIns="0" bIns="69850" numCol="1" spcCol="1270" anchor="b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Calibri"/>
              <a:ea typeface="+mn-ea"/>
              <a:cs typeface="+mn-cs"/>
            </a:rPr>
            <a:t>Technical update to model ordinance to incorporate state law changes for newspapers</a:t>
          </a:r>
        </a:p>
      </dsp:txBody>
      <dsp:txXfrm>
        <a:off x="8295669" y="2175669"/>
        <a:ext cx="1340820" cy="1287996"/>
      </dsp:txXfrm>
    </dsp:sp>
    <dsp:sp modelId="{26D0F3C2-083B-4C9E-BAE3-BEAA4B176BAD}">
      <dsp:nvSpPr>
        <dsp:cNvPr id="0" name=""/>
        <dsp:cNvSpPr/>
      </dsp:nvSpPr>
      <dsp:spPr>
        <a:xfrm>
          <a:off x="8295669" y="3463665"/>
          <a:ext cx="1340820" cy="4525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5250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500" kern="1200" dirty="0">
              <a:latin typeface="Calibri" panose="020F0502020204030204"/>
              <a:ea typeface="+mn-ea"/>
              <a:cs typeface="+mn-cs"/>
            </a:rPr>
            <a:t>2023</a:t>
          </a:r>
        </a:p>
      </dsp:txBody>
      <dsp:txXfrm>
        <a:off x="8295669" y="3463665"/>
        <a:ext cx="1340820" cy="452539"/>
      </dsp:txXfrm>
    </dsp:sp>
    <dsp:sp modelId="{A21F0059-7C04-4DA9-9CAD-59B7B82917F2}">
      <dsp:nvSpPr>
        <dsp:cNvPr id="0" name=""/>
        <dsp:cNvSpPr/>
      </dsp:nvSpPr>
      <dsp:spPr>
        <a:xfrm>
          <a:off x="8087620" y="2175669"/>
          <a:ext cx="0" cy="1287996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43EABA-446B-4923-A710-B967F9EE0E4C}">
      <dsp:nvSpPr>
        <dsp:cNvPr id="0" name=""/>
        <dsp:cNvSpPr/>
      </dsp:nvSpPr>
      <dsp:spPr>
        <a:xfrm>
          <a:off x="8068391" y="2134940"/>
          <a:ext cx="74897" cy="81457"/>
        </a:xfrm>
        <a:prstGeom prst="ellipse">
          <a:avLst/>
        </a:prstGeom>
        <a:gradFill rotWithShape="0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</dsp:sp>
    <dsp:sp modelId="{98063D85-E891-41B2-A55D-9C3725313770}">
      <dsp:nvSpPr>
        <dsp:cNvPr id="0" name=""/>
        <dsp:cNvSpPr/>
      </dsp:nvSpPr>
      <dsp:spPr>
        <a:xfrm rot="8100000">
          <a:off x="8815564" y="514290"/>
          <a:ext cx="294226" cy="294226"/>
        </a:xfrm>
        <a:prstGeom prst="teardrop">
          <a:avLst>
            <a:gd name="adj" fmla="val 11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26AB001-FC7A-4AA9-A79C-C483E1540062}">
      <dsp:nvSpPr>
        <dsp:cNvPr id="0" name=""/>
        <dsp:cNvSpPr/>
      </dsp:nvSpPr>
      <dsp:spPr>
        <a:xfrm>
          <a:off x="8848250" y="546976"/>
          <a:ext cx="228854" cy="228854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DC1448-FDFC-4E4D-9E97-8F5C6E19BA92}">
      <dsp:nvSpPr>
        <dsp:cNvPr id="0" name=""/>
        <dsp:cNvSpPr/>
      </dsp:nvSpPr>
      <dsp:spPr>
        <a:xfrm>
          <a:off x="9170727" y="887672"/>
          <a:ext cx="1340820" cy="1287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69850" rIns="69850" bIns="104775" numCol="1" spcCol="1270" anchor="t" anchorCtr="0">
          <a:noAutofit/>
        </a:bodyPr>
        <a:lstStyle/>
        <a:p>
          <a:pPr marL="0" lvl="0" indent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kern="1200" dirty="0">
              <a:latin typeface="Calibri"/>
              <a:ea typeface="+mn-ea"/>
              <a:cs typeface="+mn-cs"/>
            </a:rPr>
            <a:t>Update with SB 5814 changes from services to sales</a:t>
          </a:r>
        </a:p>
      </dsp:txBody>
      <dsp:txXfrm>
        <a:off x="9170727" y="887672"/>
        <a:ext cx="1340820" cy="1287996"/>
      </dsp:txXfrm>
    </dsp:sp>
    <dsp:sp modelId="{AFA5A727-A647-4F18-8796-11ABF89AE333}">
      <dsp:nvSpPr>
        <dsp:cNvPr id="0" name=""/>
        <dsp:cNvSpPr/>
      </dsp:nvSpPr>
      <dsp:spPr>
        <a:xfrm>
          <a:off x="9170727" y="435133"/>
          <a:ext cx="1340820" cy="4525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5250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500" b="0" kern="1200" dirty="0">
              <a:latin typeface="Calibri"/>
              <a:ea typeface="+mn-ea"/>
              <a:cs typeface="+mn-cs"/>
            </a:rPr>
            <a:t>2026</a:t>
          </a:r>
          <a:endParaRPr lang="en-US" sz="1500" kern="1200" dirty="0">
            <a:latin typeface="Calibri"/>
            <a:ea typeface="+mn-ea"/>
            <a:cs typeface="+mn-cs"/>
          </a:endParaRPr>
        </a:p>
      </dsp:txBody>
      <dsp:txXfrm>
        <a:off x="9170727" y="435133"/>
        <a:ext cx="1340820" cy="452539"/>
      </dsp:txXfrm>
    </dsp:sp>
    <dsp:sp modelId="{A438A4B8-61A8-4C54-94C2-03C5ED18E844}">
      <dsp:nvSpPr>
        <dsp:cNvPr id="0" name=""/>
        <dsp:cNvSpPr/>
      </dsp:nvSpPr>
      <dsp:spPr>
        <a:xfrm>
          <a:off x="8962677" y="887672"/>
          <a:ext cx="0" cy="1287996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F2BFA9-39D8-4F33-AF3D-DF8F67DFE2D5}">
      <dsp:nvSpPr>
        <dsp:cNvPr id="0" name=""/>
        <dsp:cNvSpPr/>
      </dsp:nvSpPr>
      <dsp:spPr>
        <a:xfrm>
          <a:off x="8943448" y="2134940"/>
          <a:ext cx="74897" cy="81457"/>
        </a:xfrm>
        <a:prstGeom prst="ellipse">
          <a:avLst/>
        </a:prstGeom>
        <a:gradFill rotWithShape="0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ACA64B-2D4E-4F04-AA0F-FD0AEB8FC85F}">
      <dsp:nvSpPr>
        <dsp:cNvPr id="0" name=""/>
        <dsp:cNvSpPr/>
      </dsp:nvSpPr>
      <dsp:spPr>
        <a:xfrm>
          <a:off x="0" y="102771"/>
          <a:ext cx="10611810" cy="9136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/>
            <a:t>RCW 35.102 provides the legal framework for the model ordinance</a:t>
          </a:r>
          <a:endParaRPr lang="en-US" sz="2300" kern="1200" dirty="0"/>
        </a:p>
      </dsp:txBody>
      <dsp:txXfrm>
        <a:off x="44602" y="147373"/>
        <a:ext cx="10522606" cy="824474"/>
      </dsp:txXfrm>
    </dsp:sp>
    <dsp:sp modelId="{DC847DB9-DE0A-43BD-8DAB-A10DD18814F4}">
      <dsp:nvSpPr>
        <dsp:cNvPr id="0" name=""/>
        <dsp:cNvSpPr/>
      </dsp:nvSpPr>
      <dsp:spPr>
        <a:xfrm>
          <a:off x="0" y="1082690"/>
          <a:ext cx="10611810" cy="9136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/>
            <a:t>2003: RCW 35.102 (ESHB 2030) required the cities with B&amp;O taxes to adopt model ordinance:</a:t>
          </a:r>
          <a:endParaRPr lang="en-US" sz="2300" kern="1200" dirty="0"/>
        </a:p>
      </dsp:txBody>
      <dsp:txXfrm>
        <a:off x="44602" y="1127292"/>
        <a:ext cx="10522606" cy="824474"/>
      </dsp:txXfrm>
    </dsp:sp>
    <dsp:sp modelId="{54DCB8D5-0B32-4F05-A67F-D43BB0534078}">
      <dsp:nvSpPr>
        <dsp:cNvPr id="0" name=""/>
        <dsp:cNvSpPr/>
      </dsp:nvSpPr>
      <dsp:spPr>
        <a:xfrm>
          <a:off x="0" y="1996369"/>
          <a:ext cx="10611810" cy="2475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6925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Implement model ordinance with mandatory provisions by December 31, 2004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$20,000 minimum threshold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Specific definitions; classifications based on state definitions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Penalty and interest provisions linked to the state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Payment periods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Require mandatory credits in the city model ordinance to ensure no double taxation 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Adopt an allocation and apportionment provisions effective January 1, 2008 (RCW 35.102.130)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Specifically excluded utility taxes or local business taxes not based on gross receipts</a:t>
          </a:r>
        </a:p>
      </dsp:txBody>
      <dsp:txXfrm>
        <a:off x="0" y="1996369"/>
        <a:ext cx="10611810" cy="247572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872368-D30E-41E6-B210-4B349D2EC28F}">
      <dsp:nvSpPr>
        <dsp:cNvPr id="0" name=""/>
        <dsp:cNvSpPr/>
      </dsp:nvSpPr>
      <dsp:spPr>
        <a:xfrm>
          <a:off x="0" y="34001"/>
          <a:ext cx="10611810" cy="13425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2008: </a:t>
          </a:r>
          <a:r>
            <a:rPr lang="en-US" sz="2400" kern="1200" dirty="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Updated model ordinance incorporates allocation and apportionment, and other changes</a:t>
          </a:r>
        </a:p>
      </dsp:txBody>
      <dsp:txXfrm>
        <a:off x="65539" y="99540"/>
        <a:ext cx="10480732" cy="1211496"/>
      </dsp:txXfrm>
    </dsp:sp>
    <dsp:sp modelId="{35573DF9-5DD0-4A68-95E4-5921A73807B7}">
      <dsp:nvSpPr>
        <dsp:cNvPr id="0" name=""/>
        <dsp:cNvSpPr/>
      </dsp:nvSpPr>
      <dsp:spPr>
        <a:xfrm>
          <a:off x="0" y="1445696"/>
          <a:ext cx="10611810" cy="13425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2012: </a:t>
          </a:r>
          <a:r>
            <a:rPr lang="en-US" sz="2400" kern="120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Updated model ordinance incorporates state law changes related to definition of retail sales and allocation of sales of digital goods, penalties and interest, and first mortgage deductions</a:t>
          </a:r>
        </a:p>
      </dsp:txBody>
      <dsp:txXfrm>
        <a:off x="65539" y="1511235"/>
        <a:ext cx="10480732" cy="1211496"/>
      </dsp:txXfrm>
    </dsp:sp>
    <dsp:sp modelId="{CBF6CDF1-7277-4E12-A9DD-63A6D98B2ED8}">
      <dsp:nvSpPr>
        <dsp:cNvPr id="0" name=""/>
        <dsp:cNvSpPr/>
      </dsp:nvSpPr>
      <dsp:spPr>
        <a:xfrm>
          <a:off x="0" y="2857390"/>
          <a:ext cx="10611810" cy="13425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2019: </a:t>
          </a:r>
          <a:r>
            <a:rPr lang="en-US" sz="2400" kern="1200" dirty="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Updated model ordinance incorporates state law changes to service income factor to implement market-based approach to service income apportionment</a:t>
          </a:r>
        </a:p>
      </dsp:txBody>
      <dsp:txXfrm>
        <a:off x="65539" y="2922929"/>
        <a:ext cx="10480732" cy="121149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39613B-F746-4ADF-9462-4E5A190262CE}">
      <dsp:nvSpPr>
        <dsp:cNvPr id="0" name=""/>
        <dsp:cNvSpPr/>
      </dsp:nvSpPr>
      <dsp:spPr>
        <a:xfrm rot="5400000">
          <a:off x="5565146" y="-1383165"/>
          <a:ext cx="3170923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All income, other than services and royalties, allocated to the location </a:t>
          </a:r>
          <a:r>
            <a:rPr lang="en-US" sz="1600" b="1" kern="1200"/>
            <a:t>where the activity takes place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1" kern="1200"/>
            <a:t>Retail sales/wholesale sales: </a:t>
          </a:r>
          <a:r>
            <a:rPr lang="en-US" sz="1600" kern="1200"/>
            <a:t>where delivery to the buyer occurs (similar to sales tax destination sourcing)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1" kern="1200"/>
            <a:t>Manufacturing/extracting/retail services: </a:t>
          </a:r>
          <a:r>
            <a:rPr lang="en-US" sz="1600" kern="1200"/>
            <a:t>where the activity takes place 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1" kern="1200"/>
            <a:t>Royalties</a:t>
          </a:r>
          <a:r>
            <a:rPr lang="en-US" sz="1600" kern="1200"/>
            <a:t> from intangible rights: commercial domicile of the taxpayer 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Special rules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Digital goods (cascading hierarchy)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Newspapers (principal place where business is managed) and 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Banks (loan origination)</a:t>
          </a:r>
        </a:p>
      </dsp:txBody>
      <dsp:txXfrm rot="-5400000">
        <a:off x="3785616" y="551157"/>
        <a:ext cx="6575192" cy="2861339"/>
      </dsp:txXfrm>
    </dsp:sp>
    <dsp:sp modelId="{468C3B1C-8B6E-4398-929B-04942FF62D18}">
      <dsp:nvSpPr>
        <dsp:cNvPr id="0" name=""/>
        <dsp:cNvSpPr/>
      </dsp:nvSpPr>
      <dsp:spPr>
        <a:xfrm>
          <a:off x="0" y="0"/>
          <a:ext cx="3785616" cy="396365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1930" tIns="100965" rIns="201930" bIns="100965" numCol="1" spcCol="1270" anchor="ctr" anchorCtr="0">
          <a:noAutofit/>
        </a:bodyPr>
        <a:lstStyle/>
        <a:p>
          <a:pPr marL="0" lvl="0" indent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300" b="1" kern="1200"/>
            <a:t>Allocation </a:t>
          </a:r>
          <a:endParaRPr lang="en-US" sz="5300" kern="1200"/>
        </a:p>
      </dsp:txBody>
      <dsp:txXfrm>
        <a:off x="184799" y="184799"/>
        <a:ext cx="3416018" cy="359405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7252A3-07EE-467B-9790-D8086DAB9B10}">
      <dsp:nvSpPr>
        <dsp:cNvPr id="0" name=""/>
        <dsp:cNvSpPr/>
      </dsp:nvSpPr>
      <dsp:spPr>
        <a:xfrm>
          <a:off x="0" y="278514"/>
          <a:ext cx="2693158" cy="107726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130" tIns="12065" rIns="0" bIns="12065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Apportionment </a:t>
          </a:r>
          <a:r>
            <a:rPr lang="en-US" sz="1900" kern="1200" dirty="0">
              <a:latin typeface="Calibri"/>
              <a:ea typeface="Calibri"/>
              <a:cs typeface="Calibri"/>
            </a:rPr>
            <a:t>Services &amp; Other</a:t>
          </a:r>
          <a:endParaRPr lang="en-US" sz="1900" kern="1200" dirty="0"/>
        </a:p>
      </dsp:txBody>
      <dsp:txXfrm>
        <a:off x="538632" y="278514"/>
        <a:ext cx="1615895" cy="1077263"/>
      </dsp:txXfrm>
    </dsp:sp>
    <dsp:sp modelId="{91DB6667-34D3-4D5C-991D-B450BE490C12}">
      <dsp:nvSpPr>
        <dsp:cNvPr id="0" name=""/>
        <dsp:cNvSpPr/>
      </dsp:nvSpPr>
      <dsp:spPr>
        <a:xfrm>
          <a:off x="0" y="1506594"/>
          <a:ext cx="2693158" cy="107726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130" tIns="12065" rIns="0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Two factor formula</a:t>
          </a:r>
          <a:endParaRPr lang="en-US" sz="1900" kern="1200" dirty="0"/>
        </a:p>
      </dsp:txBody>
      <dsp:txXfrm>
        <a:off x="538632" y="1506594"/>
        <a:ext cx="1615895" cy="107726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C8A97D-8644-4609-90F8-F0472B32A7C3}">
      <dsp:nvSpPr>
        <dsp:cNvPr id="0" name=""/>
        <dsp:cNvSpPr/>
      </dsp:nvSpPr>
      <dsp:spPr>
        <a:xfrm>
          <a:off x="3286" y="156949"/>
          <a:ext cx="3203971" cy="96029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Service income is in the city if the </a:t>
          </a:r>
          <a:r>
            <a:rPr lang="en-US" sz="1900" b="1" i="1" kern="1200"/>
            <a:t>customer location </a:t>
          </a:r>
          <a:r>
            <a:rPr lang="en-US" sz="1900" kern="1200"/>
            <a:t>is in the city. </a:t>
          </a:r>
        </a:p>
      </dsp:txBody>
      <dsp:txXfrm>
        <a:off x="3286" y="156949"/>
        <a:ext cx="3203971" cy="960293"/>
      </dsp:txXfrm>
    </dsp:sp>
    <dsp:sp modelId="{8AD59E08-422E-47F6-8C34-A3D334A915C1}">
      <dsp:nvSpPr>
        <dsp:cNvPr id="0" name=""/>
        <dsp:cNvSpPr/>
      </dsp:nvSpPr>
      <dsp:spPr>
        <a:xfrm>
          <a:off x="3286" y="1117243"/>
          <a:ext cx="3203971" cy="307714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58367B-E471-4ECB-9C30-79368AC41C80}">
      <dsp:nvSpPr>
        <dsp:cNvPr id="0" name=""/>
        <dsp:cNvSpPr/>
      </dsp:nvSpPr>
      <dsp:spPr>
        <a:xfrm>
          <a:off x="3655814" y="156949"/>
          <a:ext cx="3203971" cy="96029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Customer not engaged in business</a:t>
          </a:r>
          <a:r>
            <a:rPr lang="en-US" sz="1900" kern="1200"/>
            <a:t> and if the service requires the customer:</a:t>
          </a:r>
        </a:p>
      </dsp:txBody>
      <dsp:txXfrm>
        <a:off x="3655814" y="156949"/>
        <a:ext cx="3203971" cy="960293"/>
      </dsp:txXfrm>
    </dsp:sp>
    <dsp:sp modelId="{1FEA66EA-A0FF-4FD5-AAE1-E24C5CCDB27A}">
      <dsp:nvSpPr>
        <dsp:cNvPr id="0" name=""/>
        <dsp:cNvSpPr/>
      </dsp:nvSpPr>
      <dsp:spPr>
        <a:xfrm>
          <a:off x="3655814" y="1117243"/>
          <a:ext cx="3203971" cy="307714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to be physically present, where the service is performed;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not to be physically present:</a:t>
          </a:r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the customer's residence; or</a:t>
          </a:r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if the customer's residence is not known, the customer's billing/mailing address.</a:t>
          </a:r>
        </a:p>
      </dsp:txBody>
      <dsp:txXfrm>
        <a:off x="3655814" y="1117243"/>
        <a:ext cx="3203971" cy="3077145"/>
      </dsp:txXfrm>
    </dsp:sp>
    <dsp:sp modelId="{DEC2E431-E411-459A-B103-8552D8A61F87}">
      <dsp:nvSpPr>
        <dsp:cNvPr id="0" name=""/>
        <dsp:cNvSpPr/>
      </dsp:nvSpPr>
      <dsp:spPr>
        <a:xfrm>
          <a:off x="7308342" y="156949"/>
          <a:ext cx="3203971" cy="96029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Customer engaged in business</a:t>
          </a:r>
          <a:r>
            <a:rPr lang="en-US" sz="1900" kern="1200"/>
            <a:t>:</a:t>
          </a:r>
        </a:p>
      </dsp:txBody>
      <dsp:txXfrm>
        <a:off x="7308342" y="156949"/>
        <a:ext cx="3203971" cy="960293"/>
      </dsp:txXfrm>
    </dsp:sp>
    <dsp:sp modelId="{A2EDC02D-8EAC-440C-BA66-8E3724327F09}">
      <dsp:nvSpPr>
        <dsp:cNvPr id="0" name=""/>
        <dsp:cNvSpPr/>
      </dsp:nvSpPr>
      <dsp:spPr>
        <a:xfrm>
          <a:off x="7308342" y="1117243"/>
          <a:ext cx="3203971" cy="307714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where the services are ordered from;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if the location from which services are ordered is not known, the customer's billing/mailing address; or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at the customer's commercial domicile if none of the above is known.</a:t>
          </a:r>
        </a:p>
      </dsp:txBody>
      <dsp:txXfrm>
        <a:off x="7308342" y="1117243"/>
        <a:ext cx="3203971" cy="30771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7/3/layout/DropPinTimeline">
  <dgm:title val="Drop Pin Timeline"/>
  <dgm:desc val="Use to show a list of events in chronological order. An invisible box next to the pin contains the date and the description is immediately below. It can display a medium amount of text and medium length date format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">
    <dgm:varLst>
      <dgm:chMax/>
      <dgm:chPref/>
      <dgm:animLvl val="lvl"/>
    </dgm:varLst>
    <dgm:alg type="composite"/>
    <dgm:shape xmlns:r="http://schemas.openxmlformats.org/officeDocument/2006/relationships" r:blip="">
      <dgm:adjLst/>
    </dgm:shape>
    <dgm:constrLst>
      <dgm:constr type="w" for="ch" forName="divider" refType="w"/>
      <dgm:constr type="h" for="ch" forName="divider"/>
      <dgm:constr type="ctrY" for="ch" forName="divider" refType="h" fact="0.5"/>
      <dgm:constr type="l" for="ch" forName="divider"/>
      <dgm:constr type="w" for="ch" forName="nodes" refType="w"/>
      <dgm:constr type="h" for="ch" forName="nodes" refType="h" fact="0.8"/>
      <dgm:constr type="ctrY" for="ch" forName="nodes" refType="h" fact="0.5"/>
    </dgm:constrLst>
    <dgm:layoutNode name="divider" styleLbl="fgAcc1">
      <dgm:alg type="sp"/>
      <dgm:choose name="ArrowShape">
        <dgm:if name="ArrowShapeLTR" func="var" arg="dir" op="equ" val="norm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 w="19050">
                    <a:solidFill>
                      <a:srgbClr val="000000"/>
                    </a:solidFill>
                    <a:tailEnd type="triangle" w="lg" len="lg"/>
                  </a:ln>
                </dgm1612:spPr>
              </a:ext>
            </dgm:extLst>
          </dgm:shape>
        </dgm:if>
        <dgm:else name="ArrowShapeRTL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>
                    <a:solidFill>
                      <a:srgbClr val="000000"/>
                    </a:solidFill>
                    <a:headEnd type="triangle" w="lg" len="lg"/>
                  </a:ln>
                </dgm1612:spPr>
              </a:ext>
            </dgm:extLst>
          </dgm:shape>
        </dgm:else>
      </dgm:choose>
      <dgm:presOf/>
      <dgm:constrLst/>
      <dgm:ruleLst/>
    </dgm:layoutNode>
    <dgm:layoutNode name="nodes">
      <dgm:varLst>
        <dgm:chMax/>
        <dgm:chPref/>
        <dgm:animLvl val="lvl"/>
      </dgm:varLst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constrLst>
        <dgm:constr type="primFontSz" for="des" forName="L1TextContainer" val="20"/>
        <dgm:constr type="primFontSz" for="des" forName="L2TextContainer" refType="primFontSz" refFor="des" refForName="L1TextContainer" op="equ" fact="0.75"/>
        <dgm:constr type="w" for="ch" forName="composite" refType="w"/>
        <dgm:constr type="h" for="ch" forName="composite" refType="h"/>
        <dgm:constr type="w" for="ch" forName="spaceBetweenRectangles" refType="w" refFor="ch" refForName="composite" fact="-0.5"/>
        <dgm:constr type="w" for="ch" ptType="sibTrans" op="equ"/>
        <dgm:constr type="primFontSz" for="des" forName="L1TextContainer" op="equ"/>
        <dgm:constr type="primFontSz" for="des" forName="L2TextContainer" op="equ"/>
        <dgm:constr type="primFontSz" for="des" forName="L1TextContainer1" val="20"/>
        <dgm:constr type="primFontSz" for="des" forName="L2TextContainer1" refType="primFontSz" refFor="des" refForName="L1TextContainer1" op="equ" fact="0.75"/>
        <dgm:constr type="w" for="ch" forName="composite1" refType="w"/>
        <dgm:constr type="h" for="ch" forName="composite1" refType="h"/>
        <dgm:constr type="w" for="ch" forName="spaceBetweenRectangles1" refType="w" refFor="ch" refForName="composite1" fact="0.28"/>
        <dgm:constr type="primFontSz" for="des" forName="L1TextContainer1" op="equ"/>
        <dgm:constr type="primFontSz" for="des" forName="L2TextContainer1" op="equ"/>
      </dgm:constrLst>
      <dgm:choose name="LayoutBasedOnCountOfNodes">
        <dgm:if name="LessThanOrEqualToTwoNodes" axis="ch" ptType="node" func="cnt" op="lte" val="2">
          <dgm:forEach name="nodesForEach1" axis="ch" ptType="node">
            <dgm:layoutNode name="composite1">
              <dgm:alg type="composite"/>
              <dgm:shape xmlns:r="http://schemas.openxmlformats.org/officeDocument/2006/relationships" r:blip="">
                <dgm:adjLst/>
              </dgm:shape>
              <dgm:choose name="CaseForLayoutDirection1">
                <dgm:if name="CaseForLayoutDirectionLTR1" func="var" arg="dir" op="equ" val="norm">
                  <dgm:choose name="CaseForPlacingNodesAboveAndBelowDividerLTR1">
                    <dgm:if name="CaseForPlacingNodeAboveDividerLTR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LTR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if>
                <dgm:else name="CaseForLayoutDirectionRTL1">
                  <dgm:choose name="CaseForPlacingNodesAboveAndBelowDividerRTL1">
                    <dgm:if name="CaseForPlacingNodeAboveDividerRTL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RTL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else>
              </dgm:choose>
              <dgm:layoutNode name="ConnectorPoint1" styleLbl="lnNode1" moveWith="ConnectLine1">
                <dgm:alg type="sp"/>
                <dgm:shape xmlns:r="http://schemas.openxmlformats.org/officeDocument/2006/relationships" type="ellipse" r:blip="" zOrderOff="10">
                  <dgm:adjLst/>
                </dgm:shape>
                <dgm:presOf/>
                <dgm:constrLst>
                  <dgm:constr type="w" refType="h" op="equ"/>
                </dgm:constrLst>
              </dgm:layoutNode>
              <dgm:layoutNode name="DropPinPlaceHolder1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1" refType="w"/>
                  <dgm:constr type="h" for="ch" forName="DropPin1" refType="h"/>
                  <dgm:constr type="ctrX" for="ch" forName="DropPin1" refType="w" fact="0.5"/>
                  <dgm:constr type="ctrY" for="ch" forName="DropPin1" refType="h" fact="0.5"/>
                  <dgm:constr type="w" for="ch" forName="Ellipse1" refType="w" refFor="ch" refForName="DropPin1" fact="0.55"/>
                  <dgm:constr type="h" for="ch" forName="Ellipse1" refType="w" refFor="ch" refForName="DropPin1" fact="0.55"/>
                  <dgm:constr type="ctrX" for="ch" forName="Ellipse1" refType="ctrX" refFor="ch" refForName="DropPin1"/>
                  <dgm:constr type="ctrY" for="ch" forName="Ellipse1" refType="ctrY" refFor="ch" refForName="DropPin1"/>
                </dgm:constrLst>
                <dgm:layoutNode name="DropPin1" styleLbl="alignNode1">
                  <dgm:alg type="sp"/>
                  <dgm:choose name="CaseForPlacingTearDropAboveAndBelowDivider1">
                    <dgm:if name="CaseForPlacingTearDropAboveDivider1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1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1" styleLbl="fgAcc1" moveWith="DropPin1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1" styleLbl="revTx" moveWith="L1TextContainer">
                <dgm:varLst>
                  <dgm:bulletEnabled val="1"/>
                </dgm:varLst>
                <dgm:choose name="casesForTxtDirLogic1">
                  <dgm:if name="Name771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5"/>
                      <dgm:constr type="bMarg" refType="primFontSz" fact="0.75"/>
                    </dgm:constrLst>
                  </dgm:if>
                  <dgm:else name="Name881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1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1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1" axis="followSib" ptType="sibTrans" cnt="1">
              <dgm:layoutNode name="spaceBetweenRectangles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if>
        <dgm:else name="MoreThanTwoNodes">
          <dgm:forEach name="nodesForEach" axis="ch" ptType="node">
            <dgm:layoutNode name="composite">
              <dgm:alg type="composite"/>
              <dgm:shape xmlns:r="http://schemas.openxmlformats.org/officeDocument/2006/relationships" r:blip="">
                <dgm:adjLst/>
              </dgm:shape>
              <dgm:choose name="CaseForLayoutDirection">
                <dgm:if name="CaseForLayoutDirectionLTR" func="var" arg="dir" op="equ" val="norm">
                  <dgm:choose name="CaseForPlacingNodesAboveAndBelowDividerLTR">
                    <dgm:if name="CaseForPlacingNodeAboveDividerLTR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LTR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if>
                <dgm:else name="CaseForLayoutDirectionRTL">
                  <dgm:choose name="CaseForPlacingNodesAboveAndBelowDividerRTL">
                    <dgm:if name="CaseForPlacingNodeAboveDividerRTL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RTL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else>
              </dgm:choose>
              <dgm:layoutNode name="ConnectorPoint" styleLbl="lnNode1" moveWith="ConnectLine">
                <dgm:alg type="sp"/>
                <dgm:shape xmlns:r="http://schemas.openxmlformats.org/officeDocument/2006/relationships" type="ellipse" r:blip="" zOrderOff="10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6350"/>
                      </dgm1612:spPr>
                    </a:ext>
                  </dgm:extLst>
                </dgm:shape>
                <dgm:presOf/>
                <dgm:constrLst>
                  <dgm:constr type="w" refType="h" op="equ"/>
                </dgm:constrLst>
              </dgm:layoutNode>
              <dgm:layoutNode name="DropPinPlaceHolder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" refType="w"/>
                  <dgm:constr type="h" for="ch" forName="DropPin" refType="h"/>
                  <dgm:constr type="ctrX" for="ch" forName="DropPin" refType="w" fact="0.5"/>
                  <dgm:constr type="ctrY" for="ch" forName="DropPin" refType="h" fact="0.5"/>
                  <dgm:constr type="w" for="ch" forName="Ellipse" refType="w" refFor="ch" refForName="DropPin" fact="0.55"/>
                  <dgm:constr type="h" for="ch" forName="Ellipse" refType="w" refFor="ch" refForName="DropPin" fact="0.55"/>
                  <dgm:constr type="ctrX" for="ch" forName="Ellipse" refType="ctrX" refFor="ch" refForName="DropPin"/>
                  <dgm:constr type="ctrY" for="ch" forName="Ellipse" refType="ctrY" refFor="ch" refForName="DropPin"/>
                </dgm:constrLst>
                <dgm:layoutNode name="DropPin" styleLbl="alignNode1">
                  <dgm:alg type="sp"/>
                  <dgm:choose name="CaseForPlacingTearDropAboveAndBelowDivider">
                    <dgm:if name="CaseForPlacingTearDropAboveDivider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" styleLbl="fgAcc1" moveWith="DropPin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" styleLbl="revTx" moveWith="L1TextContainer">
                <dgm:varLst>
                  <dgm:bulletEnabled val="1"/>
                </dgm:varLst>
                <dgm:choose name="casesForTxtDirLogic">
                  <dgm:if name="Name77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5"/>
                      <dgm:constr type="bMarg" refType="primFontSz" fact="0.75"/>
                    </dgm:constrLst>
                  </dgm:if>
                  <dgm:else name="Name88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" axis="followSib" ptType="sibTrans" cnt="1">
              <dgm:layoutNode name="spaceBetweenRectangles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else>
      </dgm:choose>
    </dgm:layoutNode>
  </dgm:layoutNode>
  <dgm:extLst>
    <a:ext uri="{68A01E43-0DF5-4B5B-8FA6-DAF915123BFB}">
      <dgm1612:lstStyle xmlns:dgm1612="http://schemas.microsoft.com/office/drawing/2016/12/diagram">
        <a:lvl1pPr>
          <a:defRPr b="1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681EC5E-963D-4529-AC04-E01EA9C372F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7178B9-885B-4E52-A77E-AFDC0B22C5C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2BF95E-4F62-4647-B1AB-05B944C54CF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CF4F41-0E91-4D25-95B6-97E0D7691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7481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6345B1-F37B-4D8B-AF28-A6664FB759B6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B482EF-41A5-4726-B0CF-B7A870D55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549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B482EF-41A5-4726-B0CF-B7A870D551E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572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2284C4-4631-FF17-4532-D231B4F6C9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36E2021-E200-35C9-D04B-67556DC05C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4494763-5DE0-74D6-8168-C623E611D8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Sheila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3CBC74-EFA8-4D79-3792-F8DFE199EF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65B13F-008E-4642-8A3C-AD13159DF36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4765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43636-7C04-26B7-F50A-A772BABAC6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1C7D79-24CE-9564-80E8-30F50954DF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879E0B-B6AB-508E-9C62-7A0542A9F91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F8D2-21AC-1449-AE96-6F3EDC6DFFE9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DEB089-A9A8-BE09-365B-BED30AE09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7949F3-2552-6B46-C91D-55B139C93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F78551-C735-F546-A9C7-FCDBC0A33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98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F6D36E-DB20-DB91-487C-507167C83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6CA409-E7B7-D98A-E3C3-12537207FA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19AA76-245C-0FDF-9349-0880271BF7C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F8D2-21AC-1449-AE96-6F3EDC6DFFE9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465742-4BE9-8A8A-7CF6-D33281B6B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8520B7-B227-5FF8-B323-C8869EF99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F78551-C735-F546-A9C7-FCDBC0A33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954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B24668-C927-FCD8-0087-C76A2E708D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2ED0D4-9F1A-B864-BAAB-40C93EB65A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E1F49-5017-8A20-62B8-21A38B437B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F8D2-21AC-1449-AE96-6F3EDC6DFFE9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185DB9-93D2-7EC3-787E-E120C26F1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2118FD-8D42-FD3F-4867-1C27A3146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F78551-C735-F546-A9C7-FCDBC0A33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486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40E3F-1803-B5A5-7F1B-2E02A54A4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C7C28F-445E-2A49-093B-0F746AB6C7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355FA0-D9D5-DE1C-E9A3-4161A78666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F8D2-21AC-1449-AE96-6F3EDC6DFFE9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609117-0609-8281-66E3-98650C64C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3A0AD7-D3C3-FC4C-E499-1F3D24189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F78551-C735-F546-A9C7-FCDBC0A33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679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35E697-DCCE-8188-544C-F26CBDD33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6F524-D564-23A7-22C5-830EC18D42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85CAF2-D984-1ECE-CD99-3FE77BDBD9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F8D2-21AC-1449-AE96-6F3EDC6DFFE9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076574-5393-49E1-A5D4-4700ADF50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D52CC-3703-7915-5FEC-CCCFE74BD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F78551-C735-F546-A9C7-FCDBC0A33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060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3154F-1DDB-7499-B94C-A2C2040D9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4A66B0-FD3A-BE7E-5AA7-B5B92BD258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3BE25E-E79D-C918-866F-56290DA0BE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E6A272-27A3-AC08-B5BE-8214F7DD92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F8D2-21AC-1449-AE96-6F3EDC6DFFE9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BB5A78-FE24-E8B2-F7DA-30AA55DA3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9E75E2-6E56-2737-FFE5-BE5E0E5A0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F78551-C735-F546-A9C7-FCDBC0A33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917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E085D-AC0F-5A24-3EF8-118891487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BD3F79-D383-9DA4-A448-2478E5891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34C76A-0BC6-1C03-1D50-A135D619DF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3FF01D-7DC4-09B1-CE5C-CF1633C102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FF9195-6776-46B0-61D5-942EC0C187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61DC65-7EE4-C9D4-1EE5-60670E3E5A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F8D2-21AC-1449-AE96-6F3EDC6DFFE9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5B5C49-F9D3-5C02-CFBC-327625F75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F5089B-30BC-D35C-2052-48612A84E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F78551-C735-F546-A9C7-FCDBC0A33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958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4423D-B4F2-4F27-E85D-008825B5B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C479D0-E147-FB56-5C76-46D8304A2C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F8D2-21AC-1449-AE96-6F3EDC6DFFE9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CF7ACD-C257-6673-94C6-F016B9FD7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CDB50D-C5EF-C05E-083B-4ECAEBC55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F78551-C735-F546-A9C7-FCDBC0A33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610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267D50-20D4-0C98-0EC4-2E17233A23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F8D2-21AC-1449-AE96-6F3EDC6DFFE9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BE6820-CCEF-92BA-4622-B8FACEAA2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9EDEAC-02CF-E9ED-C5FA-B069783B0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F78551-C735-F546-A9C7-FCDBC0A33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92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7A2DC-06AB-7657-123A-16AAACB3F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86A0BD-5D7E-C2A4-43BF-4048C57BEF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495D67-D5A4-DF1C-7E46-6AD48CD694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E9033C-D0E5-1C29-88DB-C77887BBAA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F8D2-21AC-1449-AE96-6F3EDC6DFFE9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246C35-0240-43C2-5E80-630AD266A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689B4-72DD-D413-010B-8820A2FA5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F78551-C735-F546-A9C7-FCDBC0A33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551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3A2E6-EFB5-1466-E27A-406C1A97F1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5D57CF-EE4A-4295-A028-420EB3FC9F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303ECD-4273-3DDF-8EA3-2D65F9E44C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21BE14-FBDF-4E42-9100-DED3109F61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F8D2-21AC-1449-AE96-6F3EDC6DFFE9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347F24-C12F-9493-A6F6-338FA88D1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185A63-A6B0-5382-8E68-A49D1897C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F78551-C735-F546-A9C7-FCDBC0A33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578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FC5713-BA7C-BB05-DCE9-DFEA40468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63F127-0A1E-59F9-1C2C-617AFEE389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717EB60-0477-C5EC-2D2C-47D0C7C0BB05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5580985"/>
            <a:ext cx="12192000" cy="1277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472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dor.wa.gov/taxes-rates/retail-sales-tax/services-newly-subject-retail-sales-tax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acities.org/docs/default-source/resources/bando-taxes/botaxrates.pdf?sfvrsn=12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6715E-73F4-E744-B8A6-041C41CC30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History of B&amp;O Taxes &amp; </a:t>
            </a:r>
            <a:br>
              <a:rPr lang="en-US" dirty="0"/>
            </a:br>
            <a:r>
              <a:rPr lang="en-US" dirty="0"/>
              <a:t>2026 Model Ordinance Update</a:t>
            </a:r>
            <a:br>
              <a:rPr lang="en-US" dirty="0">
                <a:cs typeface="Calibri Light"/>
              </a:rPr>
            </a:br>
            <a:endParaRPr lang="en-US" dirty="0">
              <a:ea typeface="Calibri Light"/>
              <a:cs typeface="Calibri Ligh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B726F5-9EE7-344B-9BC5-43A66F323B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1600" dirty="0"/>
              <a:t>October 2026</a:t>
            </a:r>
          </a:p>
        </p:txBody>
      </p:sp>
    </p:spTree>
    <p:extLst>
      <p:ext uri="{BB962C8B-B14F-4D97-AF65-F5344CB8AC3E}">
        <p14:creationId xmlns:p14="http://schemas.microsoft.com/office/powerpoint/2010/main" val="2477642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09178-6ECF-C7D5-980A-788D4B781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US"/>
              <a:t>Rules for Apportionment of Services</a:t>
            </a:r>
            <a:br>
              <a:rPr lang="en-US"/>
            </a:br>
            <a:r>
              <a:rPr lang="en-US"/>
              <a:t>RCW 35.102.130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AD8282-7DB2-4ED7-37C5-91F9E3B4DF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131017" y="1825625"/>
            <a:ext cx="8704046" cy="423770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spcBef>
                <a:spcPts val="800"/>
              </a:spcBef>
              <a:buNone/>
            </a:pPr>
            <a:r>
              <a:rPr lang="en-US" sz="2000" dirty="0"/>
              <a:t>Service Income = </a:t>
            </a:r>
            <a:r>
              <a:rPr lang="en-US" sz="2000" b="1" dirty="0"/>
              <a:t>Total Service Income x </a:t>
            </a:r>
            <a:r>
              <a:rPr lang="en-US" sz="2000" b="1" u="sng" dirty="0"/>
              <a:t>(Payroll Factor + Service-Income Factor)</a:t>
            </a:r>
            <a:r>
              <a:rPr lang="en-US" sz="2000" b="1" dirty="0"/>
              <a:t>  </a:t>
            </a:r>
            <a:endParaRPr lang="en-US" sz="2000" dirty="0"/>
          </a:p>
          <a:p>
            <a:pPr marL="0" indent="0">
              <a:spcBef>
                <a:spcPts val="800"/>
              </a:spcBef>
              <a:buNone/>
            </a:pPr>
            <a:r>
              <a:rPr lang="en-US" sz="2000" b="1" dirty="0"/>
              <a:t>                              2</a:t>
            </a:r>
            <a:endParaRPr lang="en-US" sz="2000">
              <a:ea typeface="Calibri" panose="020F0502020204030204"/>
              <a:cs typeface="Calibri" panose="020F0502020204030204"/>
            </a:endParaRPr>
          </a:p>
          <a:p>
            <a:pPr>
              <a:spcBef>
                <a:spcPts val="0"/>
              </a:spcBef>
            </a:pPr>
            <a:endParaRPr lang="en-US" sz="2000"/>
          </a:p>
          <a:p>
            <a:pPr marL="0">
              <a:spcBef>
                <a:spcPts val="0"/>
              </a:spcBef>
              <a:buFont typeface="Arial,Sans-Serif" panose="020B0604020202020204" pitchFamily="34" charset="0"/>
            </a:pPr>
            <a:endParaRPr lang="en-US" sz="2000" dirty="0"/>
          </a:p>
          <a:p>
            <a:pPr marL="0">
              <a:spcBef>
                <a:spcPts val="0"/>
              </a:spcBef>
              <a:buFont typeface="Arial,Sans-Serif" panose="020B0604020202020204" pitchFamily="34" charset="0"/>
            </a:pPr>
            <a:endParaRPr lang="en-US" sz="2000" dirty="0"/>
          </a:p>
          <a:p>
            <a:pPr marL="0">
              <a:spcBef>
                <a:spcPts val="0"/>
              </a:spcBef>
              <a:buFont typeface="Arial,Sans-Serif" panose="020B0604020202020204" pitchFamily="34" charset="0"/>
            </a:pPr>
            <a:r>
              <a:rPr lang="en-US" sz="2000" dirty="0"/>
              <a:t>Payroll Factor =   </a:t>
            </a:r>
            <a:r>
              <a:rPr lang="en-US" sz="2000" b="1" u="sng" dirty="0"/>
              <a:t>Total Compensation in City</a:t>
            </a:r>
            <a:r>
              <a:rPr lang="en-US" sz="2000" b="1" dirty="0"/>
              <a:t> </a:t>
            </a:r>
            <a:endParaRPr lang="en-US" sz="2000">
              <a:ea typeface="Calibri"/>
              <a:cs typeface="Calibri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/>
              <a:t>                                Total Compensation Everywhere</a:t>
            </a:r>
            <a:endParaRPr lang="en-US" sz="2000" dirty="0"/>
          </a:p>
          <a:p>
            <a:pPr>
              <a:spcBef>
                <a:spcPts val="0"/>
              </a:spcBef>
            </a:pPr>
            <a:endParaRPr lang="en-US" sz="2000"/>
          </a:p>
          <a:p>
            <a:pPr marL="0">
              <a:spcBef>
                <a:spcPts val="0"/>
              </a:spcBef>
              <a:buFont typeface="Arial,Sans-Serif" panose="020B0604020202020204" pitchFamily="34" charset="0"/>
            </a:pPr>
            <a:r>
              <a:rPr lang="en-US" sz="2000" dirty="0"/>
              <a:t>Service Income Factor =  </a:t>
            </a:r>
            <a:r>
              <a:rPr lang="en-US" sz="2000" b="1" u="sng" dirty="0"/>
              <a:t>Service Income in City</a:t>
            </a:r>
            <a:r>
              <a:rPr lang="en-US" sz="2000" b="1" dirty="0"/>
              <a:t> </a:t>
            </a:r>
            <a:endParaRPr lang="en-US" sz="20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/>
              <a:t>                                      Service Income Everywhere</a:t>
            </a:r>
            <a:endParaRPr lang="en-US" sz="2000" dirty="0"/>
          </a:p>
          <a:p>
            <a:endParaRPr lang="en-US" sz="2000"/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C0F3FB4E-B9BC-1F35-CF83-38DA19319ACD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497900097"/>
              </p:ext>
            </p:extLst>
          </p:nvPr>
        </p:nvGraphicFramePr>
        <p:xfrm>
          <a:off x="356633" y="1825625"/>
          <a:ext cx="2693158" cy="28623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98407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E2C66-2BF5-765E-5D8A-21EFDE6A9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US"/>
              <a:t>Service income factor</a:t>
            </a: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8ED83E6-8A5C-4E08-6162-68E3161E03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4083322"/>
              </p:ext>
            </p:extLst>
          </p:nvPr>
        </p:nvGraphicFramePr>
        <p:xfrm>
          <a:off x="838200" y="1464678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578563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7A08A4-85FF-68E4-CAA4-0D80D5BF46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EC349-B2C8-811B-07C3-701E07AA4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0647"/>
            <a:ext cx="10711248" cy="1325563"/>
          </a:xfrm>
        </p:spPr>
        <p:txBody>
          <a:bodyPr/>
          <a:lstStyle/>
          <a:p>
            <a:r>
              <a:rPr lang="en-US" b="1" dirty="0"/>
              <a:t>Other impacts of SB 5814: Sale tax on services</a:t>
            </a:r>
            <a:endParaRPr lang="en-US" b="1" dirty="0">
              <a:ea typeface="Calibri Light"/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8EAAC2-F4AB-629F-B7DB-4F13F1616E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1527"/>
            <a:ext cx="10515600" cy="4674734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ea typeface="Calibri"/>
                <a:cs typeface="Calibri"/>
              </a:rPr>
              <a:t>Sales taxes on selected services: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dirty="0">
                <a:ea typeface="Calibri"/>
                <a:cs typeface="Calibri"/>
              </a:rPr>
              <a:t>Advertising services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dirty="0">
                <a:ea typeface="Calibri"/>
                <a:cs typeface="Calibri"/>
              </a:rPr>
              <a:t>Live presentations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dirty="0">
                <a:ea typeface="Calibri"/>
                <a:cs typeface="Calibri"/>
              </a:rPr>
              <a:t>Information technology services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dirty="0">
                <a:ea typeface="Calibri"/>
                <a:cs typeface="Calibri"/>
              </a:rPr>
              <a:t>Custom website development services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dirty="0">
                <a:ea typeface="Calibri"/>
                <a:cs typeface="Calibri"/>
              </a:rPr>
              <a:t>Investigation, security, and armored car services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dirty="0">
                <a:ea typeface="Calibri"/>
                <a:cs typeface="Calibri"/>
              </a:rPr>
              <a:t>Temporary staffing services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dirty="0">
                <a:ea typeface="Calibri"/>
                <a:cs typeface="Calibri"/>
              </a:rPr>
              <a:t>Sales of custom software and customization of prewritten software</a:t>
            </a:r>
          </a:p>
          <a:p>
            <a:pPr marL="457200" indent="-457200"/>
            <a:r>
              <a:rPr lang="en-US" dirty="0">
                <a:ea typeface="Calibri"/>
                <a:cs typeface="Calibri"/>
              </a:rPr>
              <a:t>Local government impacts: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dirty="0">
                <a:ea typeface="Calibri"/>
                <a:cs typeface="Calibri"/>
              </a:rPr>
              <a:t>new sales tax revenues ($109 million for cities in first full year)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dirty="0">
                <a:ea typeface="Calibri"/>
                <a:cs typeface="Calibri"/>
              </a:rPr>
              <a:t>increased costs as consumers of these services  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dirty="0">
                <a:ea typeface="Calibri"/>
                <a:cs typeface="Calibri"/>
              </a:rPr>
              <a:t>new sales tax collections on services provided by local governments</a:t>
            </a:r>
          </a:p>
          <a:p>
            <a:pPr marL="457200" indent="-457200"/>
            <a:r>
              <a:rPr lang="en-US" dirty="0">
                <a:ea typeface="Calibri"/>
                <a:cs typeface="Calibri"/>
              </a:rPr>
              <a:t>Department of Revenue implementation guidance </a:t>
            </a:r>
            <a:endParaRPr lang="en-US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dirty="0">
                <a:ea typeface="+mn-lt"/>
                <a:cs typeface="+mn-lt"/>
                <a:hlinkClick r:id="rId3"/>
              </a:rPr>
              <a:t>dor.wa.gov/taxes-rates/retail-sales-tax/services-newly-subject-retail-sales-tax</a:t>
            </a:r>
            <a:endParaRPr lang="en-US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04955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E91F4-F58C-4734-4F99-DB87D0B21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Shifting services to retail sales</a:t>
            </a:r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2AD0635A-47D5-AF3C-93BD-8B9F68D774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6396712"/>
              </p:ext>
            </p:extLst>
          </p:nvPr>
        </p:nvGraphicFramePr>
        <p:xfrm>
          <a:off x="838200" y="136747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54935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D8DF9-CE1A-4D4C-D5B7-CCB4BE488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Calibri Light"/>
                <a:cs typeface="Calibri Light"/>
              </a:rPr>
              <a:t>2026 Changes to Model Ordinance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0D92FB-EAA7-85DE-E3E6-2725CF570B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131"/>
            <a:ext cx="10515600" cy="4618430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b="1" dirty="0">
                <a:latin typeface="Aptos"/>
              </a:rPr>
              <a:t>Core model ordinance .030: Definition of “sale at retail”</a:t>
            </a:r>
            <a:r>
              <a:rPr lang="en-US" dirty="0">
                <a:latin typeface="Aptos"/>
              </a:rPr>
              <a:t> </a:t>
            </a:r>
            <a:endParaRPr lang="en-US" dirty="0"/>
          </a:p>
          <a:p>
            <a:pPr lvl="1"/>
            <a:r>
              <a:rPr lang="en-US" dirty="0">
                <a:latin typeface="Aptos"/>
              </a:rPr>
              <a:t>adds new subsection (3) to incorporate changes to professional services.</a:t>
            </a:r>
            <a:endParaRPr lang="en-US" dirty="0"/>
          </a:p>
          <a:p>
            <a:pPr lvl="1"/>
            <a:r>
              <a:rPr lang="en-US" dirty="0">
                <a:latin typeface="Aptos"/>
              </a:rPr>
              <a:t>(6) updates language related to custom software and customization of prewritten software.</a:t>
            </a:r>
            <a:endParaRPr lang="en-US" dirty="0"/>
          </a:p>
          <a:p>
            <a:pPr lvl="1"/>
            <a:r>
              <a:rPr lang="en-US" dirty="0">
                <a:latin typeface="Aptos"/>
              </a:rPr>
              <a:t>(12) updates language related to digital goods and digital automated services.</a:t>
            </a:r>
            <a:endParaRPr lang="en-US" dirty="0"/>
          </a:p>
          <a:p>
            <a:r>
              <a:rPr lang="en-US" b="1" dirty="0">
                <a:latin typeface="Aptos"/>
              </a:rPr>
              <a:t>Core model ordinance .030: Definition of “sale at wholesale”</a:t>
            </a:r>
            <a:r>
              <a:rPr lang="en-US" dirty="0">
                <a:latin typeface="Aptos"/>
              </a:rPr>
              <a:t> adds language to parallel updates to software in retail sales (6).</a:t>
            </a:r>
            <a:endParaRPr lang="en-US" dirty="0"/>
          </a:p>
          <a:p>
            <a:r>
              <a:rPr lang="en-US" b="1" dirty="0">
                <a:latin typeface="Aptos"/>
              </a:rPr>
              <a:t>Technical change:</a:t>
            </a:r>
            <a:r>
              <a:rPr lang="en-US" dirty="0">
                <a:latin typeface="Aptos"/>
              </a:rPr>
              <a:t> .030 “sale at retail” (1) moves misplaced language to correct typo created when extended warranties were added. </a:t>
            </a:r>
            <a:endParaRPr lang="en-US" dirty="0"/>
          </a:p>
          <a:p>
            <a:r>
              <a:rPr lang="en-US" dirty="0">
                <a:latin typeface="Aptos"/>
              </a:rPr>
              <a:t>Update to definitions of digital automated services and digital goods changed by SB 5814 not necessary.</a:t>
            </a:r>
            <a:endParaRPr lang="en-US" dirty="0">
              <a:latin typeface="Calibri" panose="020F0502020204030204"/>
              <a:ea typeface="Calibri" panose="020F0502020204030204"/>
              <a:cs typeface="Calibri" panose="020F0502020204030204"/>
            </a:endParaRPr>
          </a:p>
          <a:p>
            <a:pPr lvl="1"/>
            <a:r>
              <a:rPr lang="en-US" dirty="0">
                <a:latin typeface="Aptos"/>
              </a:rPr>
              <a:t>model ordinance incorporates the state’s definition by reference to the RCW.  </a:t>
            </a:r>
            <a:endParaRPr lang="en-US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51193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C1C097F-BFB6-62C4-F058-6E58DE4878E5}"/>
              </a:ext>
            </a:extLst>
          </p:cNvPr>
          <p:cNvSpPr txBox="1"/>
          <p:nvPr/>
        </p:nvSpPr>
        <p:spPr>
          <a:xfrm>
            <a:off x="3716818" y="1363961"/>
            <a:ext cx="4389131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 b="1" dirty="0">
                <a:solidFill>
                  <a:srgbClr val="0070C0"/>
                </a:solidFill>
                <a:cs typeface="Calibri"/>
              </a:rPr>
              <a:t>Business &amp; utility taxes are one of three main revenues for cities</a:t>
            </a:r>
            <a:endParaRPr lang="en-US" sz="1200" b="1" dirty="0">
              <a:solidFill>
                <a:srgbClr val="0070C0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1DCE747-3E91-BE6D-42CD-319A6C02F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3"/>
            <a:ext cx="10515600" cy="863898"/>
          </a:xfrm>
        </p:spPr>
        <p:txBody>
          <a:bodyPr>
            <a:normAutofit fontScale="90000"/>
          </a:bodyPr>
          <a:lstStyle/>
          <a:p>
            <a:r>
              <a:rPr lang="en-US" dirty="0"/>
              <a:t>City tax structure overview</a:t>
            </a:r>
            <a:br>
              <a:rPr lang="en-US" dirty="0"/>
            </a:br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ABE040F-36EB-8970-4113-0CE559519E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6372" y="1825625"/>
            <a:ext cx="4010025" cy="3718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7992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DA426-C62A-4394-812A-EE280EA14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Business taxes </a:t>
            </a:r>
            <a:br>
              <a:rPr lang="en-US" dirty="0"/>
            </a:br>
            <a:r>
              <a:rPr lang="en-US" sz="2400" dirty="0"/>
              <a:t>Based on broad general authority for every class of city to license for revenue or regulation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923292-FFCD-4DC8-8EC3-797D240BC17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b="1" dirty="0"/>
              <a:t>Business &amp; Occupation (B&amp;O) Tax</a:t>
            </a:r>
          </a:p>
          <a:p>
            <a:r>
              <a:rPr lang="en-US" sz="2400" dirty="0">
                <a:hlinkClick r:id="rId2"/>
              </a:rPr>
              <a:t>53 cities</a:t>
            </a:r>
            <a:endParaRPr lang="en-US" sz="2400" dirty="0">
              <a:cs typeface="Calibri"/>
            </a:endParaRPr>
          </a:p>
          <a:p>
            <a:r>
              <a:rPr lang="en-US" sz="2400" dirty="0"/>
              <a:t>Based on gross revenues of business </a:t>
            </a:r>
          </a:p>
          <a:p>
            <a:r>
              <a:rPr lang="en-US" sz="2400" dirty="0"/>
              <a:t>Subject to referendum upon initial imposition</a:t>
            </a:r>
          </a:p>
          <a:p>
            <a:r>
              <a:rPr lang="en-US" sz="2400" dirty="0"/>
              <a:t>Rates limited to .002, unless imposed prior to 1982 or voter approved</a:t>
            </a:r>
          </a:p>
          <a:p>
            <a:r>
              <a:rPr lang="en-US" sz="2400" dirty="0"/>
              <a:t>Subject to model ordinance requirements (RCW 35.102)</a:t>
            </a:r>
            <a:endParaRPr lang="en-US" sz="2400" dirty="0">
              <a:cs typeface="Calibri"/>
            </a:endParaRPr>
          </a:p>
          <a:p>
            <a:r>
              <a:rPr lang="en-US" sz="2400" dirty="0"/>
              <a:t>Physical nexus definition of engaging in business</a:t>
            </a:r>
          </a:p>
          <a:p>
            <a:r>
              <a:rPr lang="en-US" sz="2400" dirty="0"/>
              <a:t>2020 changes used market-based factors for service income apportionment</a:t>
            </a:r>
            <a:endParaRPr lang="en-US" sz="2400" dirty="0">
              <a:cs typeface="Calibri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2B4266-9B26-4981-865E-2BFB5C78CAB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b="1" dirty="0"/>
              <a:t>Revenue-generating business license fees</a:t>
            </a:r>
          </a:p>
          <a:p>
            <a:r>
              <a:rPr lang="en-US" sz="2400" dirty="0"/>
              <a:t>May be based on number of employees, square footage or other criteria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95963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A3E10-D9EF-8F79-B81C-D459046CA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US"/>
              <a:t>History of B&amp;O Tax Model Ordinance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6DEBFB7-5A78-EE37-80F6-F9A8F5BC60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703629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61456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DA8D4D-C63F-D034-C3F6-A466BE3A0C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39C08-DE3D-F86F-E572-338EECC14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578" y="457200"/>
            <a:ext cx="10611810" cy="758651"/>
          </a:xfrm>
        </p:spPr>
        <p:txBody>
          <a:bodyPr anchor="b">
            <a:normAutofit/>
          </a:bodyPr>
          <a:lstStyle/>
          <a:p>
            <a:r>
              <a:rPr lang="en-US" dirty="0"/>
              <a:t>Overview &amp; Structure of the Model Ordinance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38EE3C0-EEAA-A388-15E0-75E6424F1AD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43578" y="1366576"/>
          <a:ext cx="10611810" cy="45748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890955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9E6AE-EA6A-556A-B069-9EA24D7A4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578" y="457200"/>
            <a:ext cx="10611810" cy="758651"/>
          </a:xfrm>
        </p:spPr>
        <p:txBody>
          <a:bodyPr anchor="b">
            <a:normAutofit/>
          </a:bodyPr>
          <a:lstStyle/>
          <a:p>
            <a:r>
              <a:rPr lang="en-US" dirty="0"/>
              <a:t>Overview &amp; Structure of the Model Ordinance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BF45D1D-C7F6-D3A0-B8B3-A754537B7C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9106123"/>
              </p:ext>
            </p:extLst>
          </p:nvPr>
        </p:nvGraphicFramePr>
        <p:xfrm>
          <a:off x="743578" y="1366576"/>
          <a:ext cx="10611810" cy="42339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02188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09178-6ECF-C7D5-980A-788D4B781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ea typeface="+mj-lt"/>
                <a:cs typeface="+mj-lt"/>
              </a:rPr>
              <a:t>Rules for activities in more than one location</a:t>
            </a:r>
            <a:br>
              <a:rPr lang="en-US" sz="4000" dirty="0">
                <a:ea typeface="+mj-lt"/>
                <a:cs typeface="+mj-lt"/>
              </a:rPr>
            </a:br>
            <a:r>
              <a:rPr lang="en-US" sz="2700" dirty="0">
                <a:ea typeface="+mj-lt"/>
                <a:cs typeface="+mj-lt"/>
              </a:rPr>
              <a:t>Allocation and Apportionment Requirements (RCW 35.102.130)</a:t>
            </a:r>
            <a:endParaRPr lang="en-US" sz="2700" dirty="0">
              <a:cs typeface="Calibri Light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3DBBE68-EFB6-8C38-3075-CC426C7B4C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3608932"/>
              </p:ext>
            </p:extLst>
          </p:nvPr>
        </p:nvGraphicFramePr>
        <p:xfrm>
          <a:off x="838200" y="1825625"/>
          <a:ext cx="10515600" cy="39636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3789413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6E4397F9C0AC4AAAAC336DE1FF2531" ma:contentTypeVersion="16" ma:contentTypeDescription="Create a new document." ma:contentTypeScope="" ma:versionID="4f078008f9dbf1f3a79392d07e8ac6a0">
  <xsd:schema xmlns:xsd="http://www.w3.org/2001/XMLSchema" xmlns:xs="http://www.w3.org/2001/XMLSchema" xmlns:p="http://schemas.microsoft.com/office/2006/metadata/properties" xmlns:ns2="778cd21e-f20e-466e-a510-59701ba186ec" xmlns:ns3="1344821d-dc63-44e3-bd04-bf5e3eac6c45" targetNamespace="http://schemas.microsoft.com/office/2006/metadata/properties" ma:root="true" ma:fieldsID="d26defc021b3f0526ef16fde81ee6a2d" ns2:_="" ns3:_="">
    <xsd:import namespace="778cd21e-f20e-466e-a510-59701ba186ec"/>
    <xsd:import namespace="1344821d-dc63-44e3-bd04-bf5e3eac6c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_Flow_SignoffStatu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8cd21e-f20e-466e-a510-59701ba186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83ee821b-11c8-484d-bd75-fe806e22ec3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44821d-dc63-44e3-bd04-bf5e3eac6c45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195cbb72-0df5-4fe7-81ec-da05c658ed31}" ma:internalName="TaxCatchAll" ma:showField="CatchAllData" ma:web="1344821d-dc63-44e3-bd04-bf5e3eac6c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78cd21e-f20e-466e-a510-59701ba186ec">
      <Terms xmlns="http://schemas.microsoft.com/office/infopath/2007/PartnerControls"/>
    </lcf76f155ced4ddcb4097134ff3c332f>
    <TaxCatchAll xmlns="1344821d-dc63-44e3-bd04-bf5e3eac6c45" xsi:nil="true"/>
    <_Flow_SignoffStatus xmlns="778cd21e-f20e-466e-a510-59701ba186ec" xsi:nil="true"/>
  </documentManagement>
</p:properties>
</file>

<file path=customXml/itemProps1.xml><?xml version="1.0" encoding="utf-8"?>
<ds:datastoreItem xmlns:ds="http://schemas.openxmlformats.org/officeDocument/2006/customXml" ds:itemID="{D46EEE09-537D-40F3-BD18-7D4CC0E0F00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10BB114-07C8-4639-BDA1-2249919AB1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8cd21e-f20e-466e-a510-59701ba186ec"/>
    <ds:schemaRef ds:uri="1344821d-dc63-44e3-bd04-bf5e3eac6c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AB8D10-3A9C-4594-878E-D41ED8C763F9}">
  <ds:schemaRefs>
    <ds:schemaRef ds:uri="http://schemas.microsoft.com/office/2006/documentManagement/types"/>
    <ds:schemaRef ds:uri="778cd21e-f20e-466e-a510-59701ba186ec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  <ds:schemaRef ds:uri="1344821d-dc63-44e3-bd04-bf5e3eac6c45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1126</Words>
  <Application>Microsoft Office PowerPoint</Application>
  <PresentationFormat>Widescreen</PresentationFormat>
  <Paragraphs>126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Aptos</vt:lpstr>
      <vt:lpstr>Arial</vt:lpstr>
      <vt:lpstr>Arial,Sans-Serif</vt:lpstr>
      <vt:lpstr>Calibri</vt:lpstr>
      <vt:lpstr>Calibri Light</vt:lpstr>
      <vt:lpstr>Courier New</vt:lpstr>
      <vt:lpstr>1_Office Theme</vt:lpstr>
      <vt:lpstr>History of B&amp;O Taxes &amp;  2026 Model Ordinance Update </vt:lpstr>
      <vt:lpstr>Shifting services to retail sales</vt:lpstr>
      <vt:lpstr>2026 Changes to Model Ordinance</vt:lpstr>
      <vt:lpstr>City tax structure overview </vt:lpstr>
      <vt:lpstr>Business taxes  Based on broad general authority for every class of city to license for revenue or regulation</vt:lpstr>
      <vt:lpstr>History of B&amp;O Tax Model Ordinance</vt:lpstr>
      <vt:lpstr>Overview &amp; Structure of the Model Ordinance</vt:lpstr>
      <vt:lpstr>Overview &amp; Structure of the Model Ordinance</vt:lpstr>
      <vt:lpstr>Rules for activities in more than one location Allocation and Apportionment Requirements (RCW 35.102.130)</vt:lpstr>
      <vt:lpstr>Rules for Apportionment of Services RCW 35.102.130</vt:lpstr>
      <vt:lpstr>Service income factor</vt:lpstr>
      <vt:lpstr>Other impacts of SB 5814: Sale tax on services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Tax Structure Work Group City Revenues</dc:title>
  <dc:creator>Candice Bock</dc:creator>
  <cp:lastModifiedBy>Jen Brimer</cp:lastModifiedBy>
  <cp:revision>482</cp:revision>
  <dcterms:created xsi:type="dcterms:W3CDTF">2020-03-27T21:43:30Z</dcterms:created>
  <dcterms:modified xsi:type="dcterms:W3CDTF">2025-10-17T16:27:55Z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0x010100506E4397F9C0AC4AAAAC336DE1FF2531</vt:lpwstr>
  </property>
  <property fmtid="{D5CDD505-2E9C-101B-9397-08002B2CF9AE}" pid="3" name="xd_ProgID">
    <vt:lpwstr/>
  </property>
  <property fmtid="{D5CDD505-2E9C-101B-9397-08002B2CF9AE}" pid="4" name="ComplianceAssetId">
    <vt:lpwstr/>
  </property>
  <property fmtid="{D5CDD505-2E9C-101B-9397-08002B2CF9AE}" pid="5" name="TemplateUrl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xd_Signature">
    <vt:bool>false</vt:bool>
  </property>
  <property fmtid="{D5CDD505-2E9C-101B-9397-08002B2CF9AE}" pid="9" name="MediaServiceImageTags">
    <vt:lpwstr/>
  </property>
</Properties>
</file>